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57" r:id="rId4"/>
    <p:sldId id="258" r:id="rId5"/>
    <p:sldId id="262" r:id="rId6"/>
    <p:sldId id="260" r:id="rId7"/>
    <p:sldId id="261" r:id="rId8"/>
    <p:sldId id="263" r:id="rId9"/>
    <p:sldId id="264" r:id="rId10"/>
    <p:sldId id="265" r:id="rId11"/>
    <p:sldId id="266" r:id="rId12"/>
    <p:sldId id="267" r:id="rId13"/>
  </p:sldIdLst>
  <p:sldSz cx="9144000" cy="6858000" type="screen4x3"/>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1">
        <a:schemeClr val="bg1"/>
      </p:bgRef>
    </p:bg>
    <p:spTree>
      <p:nvGrpSpPr>
        <p:cNvPr id="1" name=""/>
        <p:cNvGrpSpPr/>
        <p:nvPr/>
      </p:nvGrpSpPr>
      <p:grpSpPr>
        <a:xfrm>
          <a:off x="0" y="0"/>
          <a:ext cx="0" cy="0"/>
          <a:chOff x="0" y="0"/>
          <a:chExt cx="0" cy="0"/>
        </a:xfrm>
      </p:grpSpPr>
      <p:sp>
        <p:nvSpPr>
          <p:cNvPr id="8" name="7 Título"/>
          <p:cNvSpPr>
            <a:spLocks noGrp="1"/>
          </p:cNvSpPr>
          <p:nvPr>
            <p:ph type="ctrTitle"/>
          </p:nvPr>
        </p:nvSpPr>
        <p:spPr>
          <a:xfrm>
            <a:off x="2286000" y="3124200"/>
            <a:ext cx="6172200" cy="1894362"/>
          </a:xfrm>
        </p:spPr>
        <p:txBody>
          <a:bodyPr/>
          <a:lstStyle>
            <a:lvl1pPr>
              <a:defRPr b="1"/>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bwMode="auto">
          <a:xfrm rot="5400000">
            <a:off x="7764621" y="1174097"/>
            <a:ext cx="2286000" cy="381000"/>
          </a:xfrm>
        </p:spPr>
        <p:txBody>
          <a:bodyPr/>
          <a:lstStyle/>
          <a:p>
            <a:fld id="{2F39BFA6-A046-4F66-AFDB-4DB4A503A7C7}" type="datetimeFigureOut">
              <a:rPr lang="es-CL" smtClean="0"/>
              <a:pPr/>
              <a:t>16-10-2012</a:t>
            </a:fld>
            <a:endParaRPr lang="es-CL"/>
          </a:p>
        </p:txBody>
      </p:sp>
      <p:sp>
        <p:nvSpPr>
          <p:cNvPr id="17" name="16 Marcador de pie de página"/>
          <p:cNvSpPr>
            <a:spLocks noGrp="1"/>
          </p:cNvSpPr>
          <p:nvPr>
            <p:ph type="ftr" sz="quarter" idx="11"/>
          </p:nvPr>
        </p:nvSpPr>
        <p:spPr bwMode="auto">
          <a:xfrm rot="5400000">
            <a:off x="7077269" y="4181669"/>
            <a:ext cx="3657600" cy="384048"/>
          </a:xfrm>
        </p:spPr>
        <p:txBody>
          <a:bodyPr/>
          <a:lstStyle/>
          <a:p>
            <a:endParaRPr lang="es-CL"/>
          </a:p>
        </p:txBody>
      </p:sp>
      <p:sp>
        <p:nvSpPr>
          <p:cNvPr id="10" name="9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Conector recto"/>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Elipse"/>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Elipse"/>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Marcador de número de diapositiva"/>
          <p:cNvSpPr>
            <a:spLocks noGrp="1"/>
          </p:cNvSpPr>
          <p:nvPr>
            <p:ph type="sldNum" sz="quarter" idx="12"/>
          </p:nvPr>
        </p:nvSpPr>
        <p:spPr bwMode="auto">
          <a:xfrm>
            <a:off x="1325544" y="4928702"/>
            <a:ext cx="609600" cy="517524"/>
          </a:xfrm>
        </p:spPr>
        <p:txBody>
          <a:bodyPr/>
          <a:lstStyle/>
          <a:p>
            <a:fld id="{C66B2563-A714-4B6C-8422-DE2C832D0FB0}" type="slidenum">
              <a:rPr lang="es-CL" smtClean="0"/>
              <a:pPr/>
              <a:t>‹Nº›</a:t>
            </a:fld>
            <a:endParaRPr lang="es-CL"/>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2F39BFA6-A046-4F66-AFDB-4DB4A503A7C7}" type="datetimeFigureOut">
              <a:rPr lang="es-CL" smtClean="0"/>
              <a:pPr/>
              <a:t>16-10-2012</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C66B2563-A714-4B6C-8422-DE2C832D0FB0}" type="slidenum">
              <a:rPr lang="es-CL" smtClean="0"/>
              <a:pPr/>
              <a:t>‹Nº›</a:t>
            </a:fld>
            <a:endParaRPr lang="es-C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9"/>
            <a:ext cx="16764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2F39BFA6-A046-4F66-AFDB-4DB4A503A7C7}" type="datetimeFigureOut">
              <a:rPr lang="es-CL" smtClean="0"/>
              <a:pPr/>
              <a:t>16-10-2012</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C66B2563-A714-4B6C-8422-DE2C832D0FB0}" type="slidenum">
              <a:rPr lang="es-CL" smtClean="0"/>
              <a:pPr/>
              <a:t>‹Nº›</a:t>
            </a:fld>
            <a:endParaRPr lang="es-C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8" name="7 Marcador de contenido"/>
          <p:cNvSpPr>
            <a:spLocks noGrp="1"/>
          </p:cNvSpPr>
          <p:nvPr>
            <p:ph sz="quarter" idx="1"/>
          </p:nvPr>
        </p:nvSpPr>
        <p:spPr>
          <a:xfrm>
            <a:off x="457200" y="1600200"/>
            <a:ext cx="7467600" cy="4873752"/>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4"/>
          </p:nvPr>
        </p:nvSpPr>
        <p:spPr/>
        <p:txBody>
          <a:bodyPr rtlCol="0"/>
          <a:lstStyle/>
          <a:p>
            <a:fld id="{2F39BFA6-A046-4F66-AFDB-4DB4A503A7C7}" type="datetimeFigureOut">
              <a:rPr lang="es-CL" smtClean="0"/>
              <a:pPr/>
              <a:t>16-10-2012</a:t>
            </a:fld>
            <a:endParaRPr lang="es-CL"/>
          </a:p>
        </p:txBody>
      </p:sp>
      <p:sp>
        <p:nvSpPr>
          <p:cNvPr id="9" name="8 Marcador de número de diapositiva"/>
          <p:cNvSpPr>
            <a:spLocks noGrp="1"/>
          </p:cNvSpPr>
          <p:nvPr>
            <p:ph type="sldNum" sz="quarter" idx="15"/>
          </p:nvPr>
        </p:nvSpPr>
        <p:spPr/>
        <p:txBody>
          <a:bodyPr rtlCol="0"/>
          <a:lstStyle/>
          <a:p>
            <a:fld id="{C66B2563-A714-4B6C-8422-DE2C832D0FB0}" type="slidenum">
              <a:rPr lang="es-CL" smtClean="0"/>
              <a:pPr/>
              <a:t>‹Nº›</a:t>
            </a:fld>
            <a:endParaRPr lang="es-CL"/>
          </a:p>
        </p:txBody>
      </p:sp>
      <p:sp>
        <p:nvSpPr>
          <p:cNvPr id="10" name="9 Marcador de pie de página"/>
          <p:cNvSpPr>
            <a:spLocks noGrp="1"/>
          </p:cNvSpPr>
          <p:nvPr>
            <p:ph type="ftr" sz="quarter" idx="16"/>
          </p:nvPr>
        </p:nvSpPr>
        <p:spPr/>
        <p:txBody>
          <a:bodyPr rtlCol="0"/>
          <a:lstStyle/>
          <a:p>
            <a:endParaRPr lang="es-C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286000" y="2895600"/>
            <a:ext cx="6172200" cy="2053590"/>
          </a:xfrm>
        </p:spPr>
        <p:txBody>
          <a:bodyPr/>
          <a:lstStyle>
            <a:lvl1pPr algn="l">
              <a:buNone/>
              <a:defRPr sz="3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bwMode="auto">
          <a:xfrm rot="5400000">
            <a:off x="7763256" y="1170432"/>
            <a:ext cx="2286000" cy="381000"/>
          </a:xfrm>
        </p:spPr>
        <p:txBody>
          <a:bodyPr/>
          <a:lstStyle/>
          <a:p>
            <a:fld id="{2F39BFA6-A046-4F66-AFDB-4DB4A503A7C7}" type="datetimeFigureOut">
              <a:rPr lang="es-CL" smtClean="0"/>
              <a:pPr/>
              <a:t>16-10-2012</a:t>
            </a:fld>
            <a:endParaRPr lang="es-CL"/>
          </a:p>
        </p:txBody>
      </p:sp>
      <p:sp>
        <p:nvSpPr>
          <p:cNvPr id="5" name="4 Marcador de pie de página"/>
          <p:cNvSpPr>
            <a:spLocks noGrp="1"/>
          </p:cNvSpPr>
          <p:nvPr>
            <p:ph type="ftr" sz="quarter" idx="11"/>
          </p:nvPr>
        </p:nvSpPr>
        <p:spPr bwMode="auto">
          <a:xfrm rot="5400000">
            <a:off x="7077456" y="4178808"/>
            <a:ext cx="3657600" cy="384048"/>
          </a:xfrm>
        </p:spPr>
        <p:txBody>
          <a:bodyPr/>
          <a:lstStyle/>
          <a:p>
            <a:endParaRPr lang="es-CL"/>
          </a:p>
        </p:txBody>
      </p:sp>
      <p:sp>
        <p:nvSpPr>
          <p:cNvPr id="9" name="8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Elipse"/>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Elipse"/>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Elipse"/>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Conector recto"/>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número de diapositiva"/>
          <p:cNvSpPr>
            <a:spLocks noGrp="1"/>
          </p:cNvSpPr>
          <p:nvPr>
            <p:ph type="sldNum" sz="quarter" idx="12"/>
          </p:nvPr>
        </p:nvSpPr>
        <p:spPr bwMode="auto">
          <a:xfrm>
            <a:off x="1340616" y="4928702"/>
            <a:ext cx="609600" cy="517524"/>
          </a:xfrm>
        </p:spPr>
        <p:txBody>
          <a:bodyPr/>
          <a:lstStyle/>
          <a:p>
            <a:fld id="{C66B2563-A714-4B6C-8422-DE2C832D0FB0}" type="slidenum">
              <a:rPr lang="es-CL" smtClean="0"/>
              <a:pPr/>
              <a:t>‹Nº›</a:t>
            </a:fld>
            <a:endParaRPr lang="es-CL"/>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p>
            <a:fld id="{2F39BFA6-A046-4F66-AFDB-4DB4A503A7C7}" type="datetimeFigureOut">
              <a:rPr lang="es-CL" smtClean="0"/>
              <a:pPr/>
              <a:t>16-10-2012</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C66B2563-A714-4B6C-8422-DE2C832D0FB0}" type="slidenum">
              <a:rPr lang="es-CL" smtClean="0"/>
              <a:pPr/>
              <a:t>‹Nº›</a:t>
            </a:fld>
            <a:endParaRPr lang="es-CL"/>
          </a:p>
        </p:txBody>
      </p:sp>
      <p:sp>
        <p:nvSpPr>
          <p:cNvPr id="9" name="8 Marcador de contenido"/>
          <p:cNvSpPr>
            <a:spLocks noGrp="1"/>
          </p:cNvSpPr>
          <p:nvPr>
            <p:ph sz="quarter" idx="1"/>
          </p:nvPr>
        </p:nvSpPr>
        <p:spPr>
          <a:xfrm>
            <a:off x="457200"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1" name="10 Marcador de contenido"/>
          <p:cNvSpPr>
            <a:spLocks noGrp="1"/>
          </p:cNvSpPr>
          <p:nvPr>
            <p:ph sz="quarter" idx="2"/>
          </p:nvPr>
        </p:nvSpPr>
        <p:spPr>
          <a:xfrm>
            <a:off x="4270248"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7543800" cy="1143000"/>
          </a:xfrm>
        </p:spPr>
        <p:txBody>
          <a:bodyPr anchor="b"/>
          <a:lstStyle>
            <a:lvl1pPr>
              <a:defRPr/>
            </a:lvl1pPr>
          </a:lstStyle>
          <a:p>
            <a:r>
              <a:rPr kumimoji="0" lang="es-ES" smtClean="0"/>
              <a:t>Haga clic para modificar el estilo de título del patrón</a:t>
            </a:r>
            <a:endParaRPr kumimoji="0" lang="en-US"/>
          </a:p>
        </p:txBody>
      </p:sp>
      <p:sp>
        <p:nvSpPr>
          <p:cNvPr id="7" name="6 Marcador de fecha"/>
          <p:cNvSpPr>
            <a:spLocks noGrp="1"/>
          </p:cNvSpPr>
          <p:nvPr>
            <p:ph type="dt" sz="half" idx="10"/>
          </p:nvPr>
        </p:nvSpPr>
        <p:spPr/>
        <p:txBody>
          <a:bodyPr/>
          <a:lstStyle/>
          <a:p>
            <a:fld id="{2F39BFA6-A046-4F66-AFDB-4DB4A503A7C7}" type="datetimeFigureOut">
              <a:rPr lang="es-CL" smtClean="0"/>
              <a:pPr/>
              <a:t>16-10-2012</a:t>
            </a:fld>
            <a:endParaRPr lang="es-CL"/>
          </a:p>
        </p:txBody>
      </p:sp>
      <p:sp>
        <p:nvSpPr>
          <p:cNvPr id="8" name="7 Marcador de pie de página"/>
          <p:cNvSpPr>
            <a:spLocks noGrp="1"/>
          </p:cNvSpPr>
          <p:nvPr>
            <p:ph type="ftr" sz="quarter" idx="11"/>
          </p:nvPr>
        </p:nvSpPr>
        <p:spPr/>
        <p:txBody>
          <a:bodyPr/>
          <a:lstStyle/>
          <a:p>
            <a:endParaRPr lang="es-CL"/>
          </a:p>
        </p:txBody>
      </p:sp>
      <p:sp>
        <p:nvSpPr>
          <p:cNvPr id="9" name="8 Marcador de número de diapositiva"/>
          <p:cNvSpPr>
            <a:spLocks noGrp="1"/>
          </p:cNvSpPr>
          <p:nvPr>
            <p:ph type="sldNum" sz="quarter" idx="12"/>
          </p:nvPr>
        </p:nvSpPr>
        <p:spPr/>
        <p:txBody>
          <a:bodyPr/>
          <a:lstStyle/>
          <a:p>
            <a:fld id="{C66B2563-A714-4B6C-8422-DE2C832D0FB0}" type="slidenum">
              <a:rPr lang="es-CL" smtClean="0"/>
              <a:pPr/>
              <a:t>‹Nº›</a:t>
            </a:fld>
            <a:endParaRPr lang="es-CL"/>
          </a:p>
        </p:txBody>
      </p:sp>
      <p:sp>
        <p:nvSpPr>
          <p:cNvPr id="11" name="10 Marcador de contenido"/>
          <p:cNvSpPr>
            <a:spLocks noGrp="1"/>
          </p:cNvSpPr>
          <p:nvPr>
            <p:ph sz="quarter" idx="2"/>
          </p:nvPr>
        </p:nvSpPr>
        <p:spPr>
          <a:xfrm>
            <a:off x="457200"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quarter" idx="4"/>
          </p:nvPr>
        </p:nvSpPr>
        <p:spPr>
          <a:xfrm>
            <a:off x="4371975"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2" name="11 Marcador de texto"/>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
        <p:nvSpPr>
          <p:cNvPr id="14" name="13 Marcador de texto"/>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6" name="5 Marcador de fecha"/>
          <p:cNvSpPr>
            <a:spLocks noGrp="1"/>
          </p:cNvSpPr>
          <p:nvPr>
            <p:ph type="dt" sz="half" idx="10"/>
          </p:nvPr>
        </p:nvSpPr>
        <p:spPr/>
        <p:txBody>
          <a:bodyPr rtlCol="0"/>
          <a:lstStyle/>
          <a:p>
            <a:fld id="{2F39BFA6-A046-4F66-AFDB-4DB4A503A7C7}" type="datetimeFigureOut">
              <a:rPr lang="es-CL" smtClean="0"/>
              <a:pPr/>
              <a:t>16-10-2012</a:t>
            </a:fld>
            <a:endParaRPr lang="es-CL"/>
          </a:p>
        </p:txBody>
      </p:sp>
      <p:sp>
        <p:nvSpPr>
          <p:cNvPr id="7" name="6 Marcador de número de diapositiva"/>
          <p:cNvSpPr>
            <a:spLocks noGrp="1"/>
          </p:cNvSpPr>
          <p:nvPr>
            <p:ph type="sldNum" sz="quarter" idx="11"/>
          </p:nvPr>
        </p:nvSpPr>
        <p:spPr/>
        <p:txBody>
          <a:bodyPr rtlCol="0"/>
          <a:lstStyle/>
          <a:p>
            <a:fld id="{C66B2563-A714-4B6C-8422-DE2C832D0FB0}" type="slidenum">
              <a:rPr lang="es-CL" smtClean="0"/>
              <a:pPr/>
              <a:t>‹Nº›</a:t>
            </a:fld>
            <a:endParaRPr lang="es-CL"/>
          </a:p>
        </p:txBody>
      </p:sp>
      <p:sp>
        <p:nvSpPr>
          <p:cNvPr id="8" name="7 Marcador de pie de página"/>
          <p:cNvSpPr>
            <a:spLocks noGrp="1"/>
          </p:cNvSpPr>
          <p:nvPr>
            <p:ph type="ftr" sz="quarter" idx="12"/>
          </p:nvPr>
        </p:nvSpPr>
        <p:spPr/>
        <p:txBody>
          <a:bodyPr rtlCol="0"/>
          <a:lstStyle/>
          <a:p>
            <a:endParaRPr lang="es-C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2F39BFA6-A046-4F66-AFDB-4DB4A503A7C7}" type="datetimeFigureOut">
              <a:rPr lang="es-CL" smtClean="0"/>
              <a:pPr/>
              <a:t>16-10-2012</a:t>
            </a:fld>
            <a:endParaRPr lang="es-CL"/>
          </a:p>
        </p:txBody>
      </p:sp>
      <p:sp>
        <p:nvSpPr>
          <p:cNvPr id="3" name="2 Marcador de pie de página"/>
          <p:cNvSpPr>
            <a:spLocks noGrp="1"/>
          </p:cNvSpPr>
          <p:nvPr>
            <p:ph type="ftr" sz="quarter" idx="11"/>
          </p:nvPr>
        </p:nvSpPr>
        <p:spPr/>
        <p:txBody>
          <a:bodyPr/>
          <a:lstStyle/>
          <a:p>
            <a:endParaRPr lang="es-CL"/>
          </a:p>
        </p:txBody>
      </p:sp>
      <p:sp>
        <p:nvSpPr>
          <p:cNvPr id="4" name="3 Marcador de número de diapositiva"/>
          <p:cNvSpPr>
            <a:spLocks noGrp="1"/>
          </p:cNvSpPr>
          <p:nvPr>
            <p:ph type="sldNum" sz="quarter" idx="12"/>
          </p:nvPr>
        </p:nvSpPr>
        <p:spPr/>
        <p:txBody>
          <a:bodyPr/>
          <a:lstStyle/>
          <a:p>
            <a:fld id="{C66B2563-A714-4B6C-8422-DE2C832D0FB0}" type="slidenum">
              <a:rPr lang="es-CL" smtClean="0"/>
              <a:pPr/>
              <a:t>‹Nº›</a:t>
            </a:fld>
            <a:endParaRPr lang="es-C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1">
        <a:schemeClr val="bg1"/>
      </p:bgRef>
    </p:bg>
    <p:spTree>
      <p:nvGrpSpPr>
        <p:cNvPr id="1" name=""/>
        <p:cNvGrpSpPr/>
        <p:nvPr/>
      </p:nvGrpSpPr>
      <p:grpSpPr>
        <a:xfrm>
          <a:off x="0" y="0"/>
          <a:ext cx="0" cy="0"/>
          <a:chOff x="0" y="0"/>
          <a:chExt cx="0" cy="0"/>
        </a:xfrm>
      </p:grpSpPr>
      <p:sp>
        <p:nvSpPr>
          <p:cNvPr id="10" name="9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Título"/>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8" name="7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Marcador de contenido"/>
          <p:cNvSpPr>
            <a:spLocks noGrp="1"/>
          </p:cNvSpPr>
          <p:nvPr>
            <p:ph sz="quarter" idx="1"/>
          </p:nvPr>
        </p:nvSpPr>
        <p:spPr>
          <a:xfrm>
            <a:off x="304800" y="274320"/>
            <a:ext cx="5638800" cy="6327648"/>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4"/>
          </p:nvPr>
        </p:nvSpPr>
        <p:spPr/>
        <p:txBody>
          <a:bodyPr rtlCol="0"/>
          <a:lstStyle/>
          <a:p>
            <a:fld id="{2F39BFA6-A046-4F66-AFDB-4DB4A503A7C7}" type="datetimeFigureOut">
              <a:rPr lang="es-CL" smtClean="0"/>
              <a:pPr/>
              <a:t>16-10-2012</a:t>
            </a:fld>
            <a:endParaRPr lang="es-CL"/>
          </a:p>
        </p:txBody>
      </p:sp>
      <p:sp>
        <p:nvSpPr>
          <p:cNvPr id="22" name="21 Marcador de número de diapositiva"/>
          <p:cNvSpPr>
            <a:spLocks noGrp="1"/>
          </p:cNvSpPr>
          <p:nvPr>
            <p:ph type="sldNum" sz="quarter" idx="15"/>
          </p:nvPr>
        </p:nvSpPr>
        <p:spPr/>
        <p:txBody>
          <a:bodyPr rtlCol="0"/>
          <a:lstStyle/>
          <a:p>
            <a:fld id="{C66B2563-A714-4B6C-8422-DE2C832D0FB0}" type="slidenum">
              <a:rPr lang="es-CL" smtClean="0"/>
              <a:pPr/>
              <a:t>‹Nº›</a:t>
            </a:fld>
            <a:endParaRPr lang="es-CL"/>
          </a:p>
        </p:txBody>
      </p:sp>
      <p:sp>
        <p:nvSpPr>
          <p:cNvPr id="23" name="22 Marcador de pie de página"/>
          <p:cNvSpPr>
            <a:spLocks noGrp="1"/>
          </p:cNvSpPr>
          <p:nvPr>
            <p:ph type="ftr" sz="quarter" idx="16"/>
          </p:nvPr>
        </p:nvSpPr>
        <p:spPr/>
        <p:txBody>
          <a:bodyPr rtlCol="0"/>
          <a:lstStyle/>
          <a:p>
            <a:endParaRPr lang="es-CL"/>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Conector recto"/>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Título"/>
          <p:cNvSpPr>
            <a:spLocks noGrp="1"/>
          </p:cNvSpPr>
          <p:nvPr>
            <p:ph type="title"/>
          </p:nvPr>
        </p:nvSpPr>
        <p:spPr>
          <a:xfrm rot="5400000">
            <a:off x="3350133" y="3200400"/>
            <a:ext cx="6309360" cy="457200"/>
          </a:xfrm>
        </p:spPr>
        <p:txBody>
          <a:bodyPr anchor="b"/>
          <a:lstStyle>
            <a:lvl1pPr algn="l">
              <a:buNone/>
              <a:defRPr sz="2000" b="1"/>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10" name="9 Conector recto"/>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Rectángulo"/>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Marcador de fecha"/>
          <p:cNvSpPr>
            <a:spLocks noGrp="1"/>
          </p:cNvSpPr>
          <p:nvPr>
            <p:ph type="dt" sz="half" idx="10"/>
          </p:nvPr>
        </p:nvSpPr>
        <p:spPr/>
        <p:txBody>
          <a:bodyPr rtlCol="0"/>
          <a:lstStyle/>
          <a:p>
            <a:fld id="{2F39BFA6-A046-4F66-AFDB-4DB4A503A7C7}" type="datetimeFigureOut">
              <a:rPr lang="es-CL" smtClean="0"/>
              <a:pPr/>
              <a:t>16-10-2012</a:t>
            </a:fld>
            <a:endParaRPr lang="es-CL"/>
          </a:p>
        </p:txBody>
      </p:sp>
      <p:sp>
        <p:nvSpPr>
          <p:cNvPr id="18" name="17 Marcador de número de diapositiva"/>
          <p:cNvSpPr>
            <a:spLocks noGrp="1"/>
          </p:cNvSpPr>
          <p:nvPr>
            <p:ph type="sldNum" sz="quarter" idx="11"/>
          </p:nvPr>
        </p:nvSpPr>
        <p:spPr/>
        <p:txBody>
          <a:bodyPr rtlCol="0"/>
          <a:lstStyle/>
          <a:p>
            <a:fld id="{C66B2563-A714-4B6C-8422-DE2C832D0FB0}" type="slidenum">
              <a:rPr lang="es-CL" smtClean="0"/>
              <a:pPr/>
              <a:t>‹Nº›</a:t>
            </a:fld>
            <a:endParaRPr lang="es-CL"/>
          </a:p>
        </p:txBody>
      </p:sp>
      <p:sp>
        <p:nvSpPr>
          <p:cNvPr id="21" name="20 Marcador de pie de página"/>
          <p:cNvSpPr>
            <a:spLocks noGrp="1"/>
          </p:cNvSpPr>
          <p:nvPr>
            <p:ph type="ftr" sz="quarter" idx="12"/>
          </p:nvPr>
        </p:nvSpPr>
        <p:spPr/>
        <p:txBody>
          <a:bodyPr rtlCol="0"/>
          <a:lstStyle/>
          <a:p>
            <a:endParaRPr lang="es-C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Marcador de título"/>
          <p:cNvSpPr>
            <a:spLocks noGrp="1"/>
          </p:cNvSpPr>
          <p:nvPr>
            <p:ph type="title"/>
          </p:nvPr>
        </p:nvSpPr>
        <p:spPr>
          <a:xfrm>
            <a:off x="457200" y="274638"/>
            <a:ext cx="7467600" cy="1143000"/>
          </a:xfrm>
          <a:prstGeom prst="rect">
            <a:avLst/>
          </a:prstGeom>
        </p:spPr>
        <p:txBody>
          <a:bodyPr vert="horz" anchor="b">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2F39BFA6-A046-4F66-AFDB-4DB4A503A7C7}" type="datetimeFigureOut">
              <a:rPr lang="es-CL" smtClean="0"/>
              <a:pPr/>
              <a:t>16-10-2012</a:t>
            </a:fld>
            <a:endParaRPr lang="es-CL"/>
          </a:p>
        </p:txBody>
      </p:sp>
      <p:sp>
        <p:nvSpPr>
          <p:cNvPr id="3" name="2 Marcador de pie de página"/>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s-CL"/>
          </a:p>
        </p:txBody>
      </p:sp>
      <p:sp>
        <p:nvSpPr>
          <p:cNvPr id="7" name="6 Conector recto"/>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Marcador de número de diapositiva"/>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C66B2563-A714-4B6C-8422-DE2C832D0FB0}" type="slidenum">
              <a:rPr lang="es-CL" smtClean="0"/>
              <a:pPr/>
              <a:t>‹Nº›</a:t>
            </a:fld>
            <a:endParaRPr lang="es-CL"/>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youtube.com/watch?v=sywNEQloABQ"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googleads.g.doubleclick.net/aclk?sa=L&amp;ai=CsizlOrh8UPwQiLCdBMXWgbACme7A0QKBwv-dQcCNtwEQASCm_bQgUJaRzPAGYJmx0IGMBcgBAakC5ctHUu8zIj6oAwHIA98EqgS4AU_Q4qV3ahBEbGfIN8vCHW3QivcZkAZOnNqAL-fS0SW3vnUgAtgYMe0rFeNfaER-i9FHIQjehMLyAD6KEwN8j8LJCeQSypM5kf5cOYVO7o7ilZlY4H9g8LHt1dhdI44_rib0I_FMhFYi6BBR-dfxFo6foXt-AveyOwwTgu8w7pBbIxJ8to6CPoFAFFKACzr8Kd4MfSz9JaCtBwIGETJTC4BhdXaRs7JMC0VnpjKZdUk3Rrf4nyGqCjQ&amp;num=1&amp;sig=AOD64_2BgHCMt0xyZ6CvnMa1WKsQk6L5rg&amp;client=ca-pub-4237996542927533&amp;adurl=http://www.psicovital.cl/consulta.html?utm_source=google&amp;utm_medium=adwords&amp;utm_campaign=AGO2012&amp;nm=25" TargetMode="External"/><Relationship Id="rId3" Type="http://schemas.openxmlformats.org/officeDocument/2006/relationships/hyperlink" Target="http://www.buenastareas.com/ensayos/Grupos-Humanos/904564.html" TargetMode="External"/><Relationship Id="rId7" Type="http://schemas.openxmlformats.org/officeDocument/2006/relationships/hyperlink" Target="http://www.google.cl/search?hl=es&amp;tbo=p&amp;tbm=bks&amp;q=inauthor:%22Ethel+Kupferman+Silberstein%22" TargetMode="Externa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hyperlink" Target="http://www.google.cl/search?hl=es&amp;tbo=p&amp;tbm=bks&amp;q=inauthor:%22Anameli+Monroy+De+Velasco%22" TargetMode="External"/><Relationship Id="rId5" Type="http://schemas.openxmlformats.org/officeDocument/2006/relationships/hyperlink" Target="http://www.google.cl/search?hl=es&amp;tbo=p&amp;tbm=bks&amp;q=inauthor:%22Jos%C3%A9+de+Jes%C3%BAs+Gonz%C3%A1lez+N%C3%BA%C3%B1ez%22" TargetMode="External"/><Relationship Id="rId4" Type="http://schemas.openxmlformats.org/officeDocument/2006/relationships/hyperlink" Target="http://books.google.cl/books?id=VG7s0luKjkQC&amp;printsec=frontcover&amp;hl=es"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cstate="print">
            <a:lum bright="23000" contrast="-13000"/>
          </a:blip>
          <a:srcRect/>
          <a:stretch>
            <a:fillRect/>
          </a:stretch>
        </p:blipFill>
        <p:spPr bwMode="auto">
          <a:xfrm>
            <a:off x="0" y="0"/>
            <a:ext cx="9347104" cy="6858000"/>
          </a:xfrm>
          <a:prstGeom prst="rect">
            <a:avLst/>
          </a:prstGeom>
          <a:noFill/>
          <a:ln w="9525">
            <a:noFill/>
            <a:miter lim="800000"/>
            <a:headEnd/>
            <a:tailEnd/>
          </a:ln>
          <a:effectLst>
            <a:softEdge rad="31750"/>
          </a:effectLst>
        </p:spPr>
      </p:pic>
      <p:sp>
        <p:nvSpPr>
          <p:cNvPr id="2" name="1 Título"/>
          <p:cNvSpPr>
            <a:spLocks noGrp="1"/>
          </p:cNvSpPr>
          <p:nvPr>
            <p:ph type="ctrTitle"/>
          </p:nvPr>
        </p:nvSpPr>
        <p:spPr>
          <a:xfrm>
            <a:off x="3707904" y="1916832"/>
            <a:ext cx="6172200" cy="1894362"/>
          </a:xfrm>
        </p:spPr>
        <p:txBody>
          <a:bodyPr>
            <a:noAutofit/>
          </a:bodyPr>
          <a:lstStyle/>
          <a:p>
            <a:r>
              <a:rPr lang="es-CL" sz="8000" dirty="0" smtClean="0">
                <a:latin typeface="Century Gothic" pitchFamily="34" charset="0"/>
                <a:cs typeface="Estrangelo Edessa" pitchFamily="66" charset="0"/>
              </a:rPr>
              <a:t>Grupos Humanos</a:t>
            </a:r>
            <a:endParaRPr lang="es-CL" sz="8000" dirty="0">
              <a:latin typeface="Century Gothic" pitchFamily="34" charset="0"/>
              <a:cs typeface="Estrangelo Edessa" pitchFamily="66" charset="0"/>
            </a:endParaRPr>
          </a:p>
        </p:txBody>
      </p:sp>
      <p:sp>
        <p:nvSpPr>
          <p:cNvPr id="3" name="2 Subtítulo"/>
          <p:cNvSpPr>
            <a:spLocks noGrp="1"/>
          </p:cNvSpPr>
          <p:nvPr>
            <p:ph type="subTitle" idx="1"/>
          </p:nvPr>
        </p:nvSpPr>
        <p:spPr>
          <a:xfrm>
            <a:off x="2411760" y="5105400"/>
            <a:ext cx="6400800" cy="1752600"/>
          </a:xfrm>
        </p:spPr>
        <p:txBody>
          <a:bodyPr>
            <a:normAutofit/>
          </a:bodyPr>
          <a:lstStyle/>
          <a:p>
            <a:pPr algn="r"/>
            <a:r>
              <a:rPr lang="es-CL" sz="2000" dirty="0" smtClean="0">
                <a:solidFill>
                  <a:schemeClr val="tx1">
                    <a:lumMod val="75000"/>
                    <a:lumOff val="25000"/>
                  </a:schemeClr>
                </a:solidFill>
                <a:latin typeface="Estrangelo Edessa" pitchFamily="66" charset="0"/>
                <a:cs typeface="Estrangelo Edessa" pitchFamily="66" charset="0"/>
              </a:rPr>
              <a:t>María José </a:t>
            </a:r>
            <a:r>
              <a:rPr lang="es-CL" sz="2000" dirty="0" err="1" smtClean="0">
                <a:solidFill>
                  <a:schemeClr val="tx1">
                    <a:lumMod val="75000"/>
                    <a:lumOff val="25000"/>
                  </a:schemeClr>
                </a:solidFill>
                <a:latin typeface="Century" pitchFamily="18" charset="0"/>
                <a:cs typeface="Estrangelo Edessa" pitchFamily="66" charset="0"/>
              </a:rPr>
              <a:t>Cruzat</a:t>
            </a:r>
            <a:r>
              <a:rPr lang="es-CL" sz="2000" dirty="0" smtClean="0">
                <a:solidFill>
                  <a:schemeClr val="tx1">
                    <a:lumMod val="75000"/>
                    <a:lumOff val="25000"/>
                  </a:schemeClr>
                </a:solidFill>
                <a:latin typeface="Century" pitchFamily="18" charset="0"/>
                <a:cs typeface="Estrangelo Edessa" pitchFamily="66" charset="0"/>
              </a:rPr>
              <a:t> V.</a:t>
            </a:r>
            <a:endParaRPr lang="es-CL" sz="2000" dirty="0">
              <a:solidFill>
                <a:schemeClr val="tx1">
                  <a:lumMod val="75000"/>
                  <a:lumOff val="25000"/>
                </a:schemeClr>
              </a:solidFill>
              <a:latin typeface="Century" pitchFamily="18" charset="0"/>
              <a:cs typeface="Estrangelo Edessa" pitchFamily="66"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a:blip r:embed="rId2" cstate="print">
            <a:lum bright="23000" contrast="-13000"/>
          </a:blip>
          <a:srcRect/>
          <a:stretch>
            <a:fillRect/>
          </a:stretch>
        </p:blipFill>
        <p:spPr bwMode="auto">
          <a:xfrm>
            <a:off x="0" y="0"/>
            <a:ext cx="9347104" cy="6858000"/>
          </a:xfrm>
          <a:prstGeom prst="rect">
            <a:avLst/>
          </a:prstGeom>
          <a:noFill/>
          <a:ln w="9525">
            <a:noFill/>
            <a:miter lim="800000"/>
            <a:headEnd/>
            <a:tailEnd/>
          </a:ln>
          <a:effectLst>
            <a:softEdge rad="31750"/>
          </a:effectLst>
        </p:spPr>
      </p:pic>
      <p:sp>
        <p:nvSpPr>
          <p:cNvPr id="3" name="2 Marcador de contenido"/>
          <p:cNvSpPr>
            <a:spLocks noGrp="1"/>
          </p:cNvSpPr>
          <p:nvPr>
            <p:ph sz="quarter" idx="1"/>
          </p:nvPr>
        </p:nvSpPr>
        <p:spPr>
          <a:xfrm>
            <a:off x="971600" y="2060848"/>
            <a:ext cx="7467600" cy="3096344"/>
          </a:xfrm>
        </p:spPr>
        <p:txBody>
          <a:bodyPr>
            <a:normAutofit fontScale="92500" lnSpcReduction="20000"/>
          </a:bodyPr>
          <a:lstStyle/>
          <a:p>
            <a:pPr algn="ctr">
              <a:buNone/>
            </a:pPr>
            <a:endParaRPr lang="es-CL" dirty="0" smtClean="0">
              <a:hlinkClick r:id="rId3"/>
            </a:endParaRPr>
          </a:p>
          <a:p>
            <a:pPr algn="ctr">
              <a:buNone/>
            </a:pPr>
            <a:r>
              <a:rPr lang="es-CL" dirty="0" smtClean="0"/>
              <a:t>	El testimonio que se muestra en este video se refiriere a los </a:t>
            </a:r>
            <a:r>
              <a:rPr lang="es-CL" dirty="0" err="1" smtClean="0"/>
              <a:t>origenes</a:t>
            </a:r>
            <a:r>
              <a:rPr lang="es-CL" dirty="0" smtClean="0"/>
              <a:t> del grupo “Renacer” que agrupa a padres que han perdido a sus hijos, brindando asistencia y apoyo para todos quienes transitan tan terrible circunstancia</a:t>
            </a:r>
            <a:endParaRPr lang="es-CL" dirty="0" smtClean="0">
              <a:hlinkClick r:id="rId3"/>
            </a:endParaRPr>
          </a:p>
          <a:p>
            <a:pPr>
              <a:buNone/>
            </a:pPr>
            <a:endParaRPr lang="es-CL" dirty="0" smtClean="0">
              <a:hlinkClick r:id="rId3"/>
            </a:endParaRPr>
          </a:p>
          <a:p>
            <a:pPr>
              <a:buNone/>
            </a:pPr>
            <a:endParaRPr lang="es-CL" dirty="0" smtClean="0">
              <a:hlinkClick r:id="rId3"/>
            </a:endParaRPr>
          </a:p>
          <a:p>
            <a:pPr>
              <a:buNone/>
            </a:pPr>
            <a:r>
              <a:rPr lang="es-CL" dirty="0" smtClean="0">
                <a:hlinkClick r:id="rId3"/>
              </a:rPr>
              <a:t>http://www.youtube.com/watch?v=sywNEQloABQ</a:t>
            </a:r>
            <a:endParaRPr lang="es-CL"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a:blip r:embed="rId2" cstate="print">
            <a:lum bright="23000" contrast="-13000"/>
          </a:blip>
          <a:srcRect/>
          <a:stretch>
            <a:fillRect/>
          </a:stretch>
        </p:blipFill>
        <p:spPr bwMode="auto">
          <a:xfrm>
            <a:off x="0" y="0"/>
            <a:ext cx="9347104" cy="6858000"/>
          </a:xfrm>
          <a:prstGeom prst="rect">
            <a:avLst/>
          </a:prstGeom>
          <a:noFill/>
          <a:ln w="9525">
            <a:noFill/>
            <a:miter lim="800000"/>
            <a:headEnd/>
            <a:tailEnd/>
          </a:ln>
          <a:effectLst>
            <a:softEdge rad="31750"/>
          </a:effectLst>
        </p:spPr>
      </p:pic>
      <p:sp>
        <p:nvSpPr>
          <p:cNvPr id="2" name="1 Título"/>
          <p:cNvSpPr>
            <a:spLocks noGrp="1"/>
          </p:cNvSpPr>
          <p:nvPr>
            <p:ph type="title"/>
          </p:nvPr>
        </p:nvSpPr>
        <p:spPr>
          <a:xfrm>
            <a:off x="1259632" y="2636912"/>
            <a:ext cx="7467600" cy="1143000"/>
          </a:xfrm>
        </p:spPr>
        <p:txBody>
          <a:bodyPr>
            <a:noAutofit/>
          </a:bodyPr>
          <a:lstStyle/>
          <a:p>
            <a:pPr algn="ctr"/>
            <a:r>
              <a:rPr lang="es-CL" sz="4800" dirty="0" err="1" smtClean="0"/>
              <a:t>Conclusion</a:t>
            </a:r>
            <a:r>
              <a:rPr lang="es-CL" sz="4800" dirty="0" smtClean="0"/>
              <a:t/>
            </a:r>
            <a:br>
              <a:rPr lang="es-CL" sz="4800" dirty="0" smtClean="0"/>
            </a:br>
            <a:endParaRPr lang="es-CL" sz="48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a:blip r:embed="rId2" cstate="print">
            <a:lum bright="23000" contrast="-13000"/>
          </a:blip>
          <a:srcRect/>
          <a:stretch>
            <a:fillRect/>
          </a:stretch>
        </p:blipFill>
        <p:spPr bwMode="auto">
          <a:xfrm>
            <a:off x="0" y="0"/>
            <a:ext cx="9347104" cy="6858000"/>
          </a:xfrm>
          <a:prstGeom prst="rect">
            <a:avLst/>
          </a:prstGeom>
          <a:noFill/>
          <a:ln w="9525">
            <a:noFill/>
            <a:miter lim="800000"/>
            <a:headEnd/>
            <a:tailEnd/>
          </a:ln>
          <a:effectLst>
            <a:softEdge rad="31750"/>
          </a:effectLst>
        </p:spPr>
      </p:pic>
      <p:sp>
        <p:nvSpPr>
          <p:cNvPr id="2" name="1 Título"/>
          <p:cNvSpPr>
            <a:spLocks noGrp="1"/>
          </p:cNvSpPr>
          <p:nvPr>
            <p:ph type="title"/>
          </p:nvPr>
        </p:nvSpPr>
        <p:spPr>
          <a:xfrm>
            <a:off x="539552" y="0"/>
            <a:ext cx="7467600" cy="1143000"/>
          </a:xfrm>
        </p:spPr>
        <p:txBody>
          <a:bodyPr/>
          <a:lstStyle/>
          <a:p>
            <a:r>
              <a:rPr lang="es-CL" dirty="0" smtClean="0"/>
              <a:t>Referencias:</a:t>
            </a:r>
            <a:endParaRPr lang="es-CL" dirty="0"/>
          </a:p>
        </p:txBody>
      </p:sp>
      <p:sp>
        <p:nvSpPr>
          <p:cNvPr id="3" name="2 Marcador de contenido"/>
          <p:cNvSpPr>
            <a:spLocks noGrp="1"/>
          </p:cNvSpPr>
          <p:nvPr>
            <p:ph sz="quarter" idx="1"/>
          </p:nvPr>
        </p:nvSpPr>
        <p:spPr>
          <a:xfrm>
            <a:off x="899592" y="1340768"/>
            <a:ext cx="7467600" cy="4873752"/>
          </a:xfrm>
        </p:spPr>
        <p:txBody>
          <a:bodyPr>
            <a:normAutofit fontScale="77500" lnSpcReduction="20000"/>
          </a:bodyPr>
          <a:lstStyle/>
          <a:p>
            <a:r>
              <a:rPr lang="en-US" dirty="0" smtClean="0"/>
              <a:t>Moreno, J.L. (1946). Psychodrama. First Volume. </a:t>
            </a:r>
            <a:r>
              <a:rPr lang="es-CL" dirty="0" smtClean="0"/>
              <a:t>(Cuarta edición: 1972). </a:t>
            </a:r>
            <a:r>
              <a:rPr lang="es-CL" dirty="0" err="1" smtClean="0"/>
              <a:t>Ambler</a:t>
            </a:r>
            <a:r>
              <a:rPr lang="es-CL" dirty="0" smtClean="0"/>
              <a:t>, PA (1985): </a:t>
            </a:r>
            <a:r>
              <a:rPr lang="es-CL" dirty="0" err="1" smtClean="0"/>
              <a:t>Beacon</a:t>
            </a:r>
            <a:r>
              <a:rPr lang="es-CL" dirty="0" smtClean="0"/>
              <a:t> </a:t>
            </a:r>
            <a:r>
              <a:rPr lang="es-CL" dirty="0" err="1" smtClean="0"/>
              <a:t>House</a:t>
            </a:r>
            <a:r>
              <a:rPr lang="es-CL" dirty="0" smtClean="0"/>
              <a:t>. </a:t>
            </a:r>
          </a:p>
          <a:p>
            <a:endParaRPr lang="es-CL" dirty="0" smtClean="0"/>
          </a:p>
          <a:p>
            <a:r>
              <a:rPr lang="es-CL" dirty="0" smtClean="0"/>
              <a:t>INTRODUCCIÓN A LA PSICOLOGÍA DE LOS GRUPOS Conferencia leída en el II Encuentro Provincial de Clubes de Lectura, Punta Umbría, Huelva, 25 de octubre de 2008 </a:t>
            </a:r>
          </a:p>
          <a:p>
            <a:r>
              <a:rPr lang="es-CL" dirty="0" smtClean="0"/>
              <a:t>Dr. Francisco Javier Muñoz García, Departamento de Psicología Clínica, Experimental y Social, Área de Psicología Social, Universidad de Huelva</a:t>
            </a:r>
          </a:p>
          <a:p>
            <a:endParaRPr lang="es-CL" dirty="0" smtClean="0"/>
          </a:p>
          <a:p>
            <a:r>
              <a:rPr lang="es-CL" dirty="0" smtClean="0"/>
              <a:t>(2010, 10). Grupos Humanos. </a:t>
            </a:r>
            <a:r>
              <a:rPr lang="es-CL" i="1" dirty="0" smtClean="0"/>
              <a:t>BuenasTareas.com</a:t>
            </a:r>
            <a:r>
              <a:rPr lang="es-CL" dirty="0" smtClean="0"/>
              <a:t>. Recuperado 10, 2010, de </a:t>
            </a:r>
            <a:r>
              <a:rPr lang="es-CL" u="sng" dirty="0" smtClean="0">
                <a:hlinkClick r:id="rId3"/>
              </a:rPr>
              <a:t>http://www.buenastareas.com/ensayos/Grupos-Humanos/904564.html</a:t>
            </a:r>
            <a:r>
              <a:rPr lang="es-CL" dirty="0" smtClean="0"/>
              <a:t>  </a:t>
            </a:r>
          </a:p>
          <a:p>
            <a:r>
              <a:rPr lang="es-CL" u="sng" dirty="0" smtClean="0">
                <a:hlinkClick r:id="rId4"/>
              </a:rPr>
              <a:t>Dinámica de Grupos: Técnicas y Tácticas</a:t>
            </a:r>
            <a:r>
              <a:rPr lang="es-CL" dirty="0" smtClean="0"/>
              <a:t> </a:t>
            </a:r>
            <a:r>
              <a:rPr lang="es-CL" dirty="0" smtClean="0">
                <a:hlinkClick r:id="rId5"/>
              </a:rPr>
              <a:t>José de Jesús González Núñez</a:t>
            </a:r>
            <a:r>
              <a:rPr lang="es-CL" dirty="0" smtClean="0"/>
              <a:t>, </a:t>
            </a:r>
            <a:r>
              <a:rPr lang="es-CL" dirty="0" err="1" smtClean="0">
                <a:hlinkClick r:id="rId6"/>
              </a:rPr>
              <a:t>Anameli</a:t>
            </a:r>
            <a:r>
              <a:rPr lang="es-CL" dirty="0" smtClean="0">
                <a:hlinkClick r:id="rId6"/>
              </a:rPr>
              <a:t> </a:t>
            </a:r>
            <a:r>
              <a:rPr lang="es-CL" dirty="0" err="1" smtClean="0">
                <a:hlinkClick r:id="rId6"/>
              </a:rPr>
              <a:t>Monroy</a:t>
            </a:r>
            <a:r>
              <a:rPr lang="es-CL" dirty="0" smtClean="0">
                <a:hlinkClick r:id="rId6"/>
              </a:rPr>
              <a:t> De Velasco</a:t>
            </a:r>
            <a:r>
              <a:rPr lang="es-CL" dirty="0" smtClean="0"/>
              <a:t>, </a:t>
            </a:r>
            <a:r>
              <a:rPr lang="es-CL" dirty="0" err="1" smtClean="0">
                <a:hlinkClick r:id="rId7"/>
              </a:rPr>
              <a:t>Ethel</a:t>
            </a:r>
            <a:r>
              <a:rPr lang="es-CL" dirty="0" smtClean="0">
                <a:hlinkClick r:id="rId7"/>
              </a:rPr>
              <a:t> </a:t>
            </a:r>
            <a:r>
              <a:rPr lang="es-CL" dirty="0" err="1" smtClean="0">
                <a:hlinkClick r:id="rId7"/>
              </a:rPr>
              <a:t>Kupferman</a:t>
            </a:r>
            <a:r>
              <a:rPr lang="es-CL" dirty="0" smtClean="0">
                <a:hlinkClick r:id="rId7"/>
              </a:rPr>
              <a:t> </a:t>
            </a:r>
            <a:r>
              <a:rPr lang="es-CL" dirty="0" err="1" smtClean="0">
                <a:hlinkClick r:id="rId7"/>
              </a:rPr>
              <a:t>Silberstein</a:t>
            </a:r>
            <a:r>
              <a:rPr lang="es-CL" dirty="0" smtClean="0"/>
              <a:t> - 1994 - 134 páginas</a:t>
            </a:r>
          </a:p>
          <a:p>
            <a:r>
              <a:rPr lang="es-CL" b="1" dirty="0" err="1" smtClean="0">
                <a:hlinkClick r:id="rId8" tooltip="www.psicovital.cl"/>
              </a:rPr>
              <a:t>Psicovital</a:t>
            </a:r>
            <a:r>
              <a:rPr lang="es-CL" dirty="0" smtClean="0"/>
              <a:t>, Psicología </a:t>
            </a:r>
            <a:r>
              <a:rPr lang="es-CL" dirty="0" err="1" smtClean="0"/>
              <a:t>Infanto</a:t>
            </a:r>
            <a:r>
              <a:rPr lang="es-CL" dirty="0" smtClean="0"/>
              <a:t> Juvenil Viña del Mar. </a:t>
            </a:r>
            <a:r>
              <a:rPr lang="es-CL" u="sng" dirty="0" smtClean="0"/>
              <a:t>www.psicovital.cl</a:t>
            </a:r>
          </a:p>
          <a:p>
            <a:endParaRPr lang="es-CL" dirty="0" smtClean="0"/>
          </a:p>
          <a:p>
            <a:endParaRPr lang="es-CL"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a:blip r:embed="rId2" cstate="print">
            <a:lum bright="23000" contrast="-13000"/>
          </a:blip>
          <a:srcRect/>
          <a:stretch>
            <a:fillRect/>
          </a:stretch>
        </p:blipFill>
        <p:spPr bwMode="auto">
          <a:xfrm>
            <a:off x="0" y="0"/>
            <a:ext cx="9347104" cy="6858000"/>
          </a:xfrm>
          <a:prstGeom prst="rect">
            <a:avLst/>
          </a:prstGeom>
          <a:noFill/>
          <a:ln w="9525">
            <a:noFill/>
            <a:miter lim="800000"/>
            <a:headEnd/>
            <a:tailEnd/>
          </a:ln>
          <a:effectLst>
            <a:softEdge rad="31750"/>
          </a:effectLst>
        </p:spPr>
      </p:pic>
      <p:sp>
        <p:nvSpPr>
          <p:cNvPr id="2" name="1 Título"/>
          <p:cNvSpPr>
            <a:spLocks noGrp="1"/>
          </p:cNvSpPr>
          <p:nvPr>
            <p:ph type="title"/>
          </p:nvPr>
        </p:nvSpPr>
        <p:spPr>
          <a:xfrm>
            <a:off x="467544" y="188640"/>
            <a:ext cx="7467600" cy="1143000"/>
          </a:xfrm>
        </p:spPr>
        <p:txBody>
          <a:bodyPr/>
          <a:lstStyle/>
          <a:p>
            <a:r>
              <a:rPr lang="es-CL" sz="6000" dirty="0" smtClean="0"/>
              <a:t>Grupo</a:t>
            </a:r>
            <a:endParaRPr lang="es-CL" dirty="0"/>
          </a:p>
        </p:txBody>
      </p:sp>
      <p:sp>
        <p:nvSpPr>
          <p:cNvPr id="3" name="2 Marcador de contenido"/>
          <p:cNvSpPr>
            <a:spLocks noGrp="1"/>
          </p:cNvSpPr>
          <p:nvPr>
            <p:ph sz="quarter" idx="1"/>
          </p:nvPr>
        </p:nvSpPr>
        <p:spPr>
          <a:xfrm>
            <a:off x="179512" y="1600200"/>
            <a:ext cx="8964488" cy="5069160"/>
          </a:xfrm>
        </p:spPr>
        <p:txBody>
          <a:bodyPr>
            <a:noAutofit/>
          </a:bodyPr>
          <a:lstStyle/>
          <a:p>
            <a:pPr algn="r">
              <a:buNone/>
            </a:pPr>
            <a:r>
              <a:rPr lang="es-CL" sz="2800" dirty="0" smtClean="0">
                <a:latin typeface="Estrangelo Edessa" pitchFamily="66" charset="0"/>
                <a:cs typeface="Estrangelo Edessa" pitchFamily="66" charset="0"/>
              </a:rPr>
              <a:t>    </a:t>
            </a:r>
            <a:r>
              <a:rPr lang="es-CL" sz="3400" dirty="0" smtClean="0">
                <a:latin typeface="Century Gothic" pitchFamily="34" charset="0"/>
                <a:cs typeface="Estrangelo Edessa" pitchFamily="66" charset="0"/>
              </a:rPr>
              <a:t>Es </a:t>
            </a:r>
            <a:r>
              <a:rPr lang="es-CL" sz="3400" dirty="0">
                <a:latin typeface="Century Gothic" pitchFamily="34" charset="0"/>
                <a:cs typeface="Estrangelo Edessa" pitchFamily="66" charset="0"/>
              </a:rPr>
              <a:t>la unidad básica en el estudio de la </a:t>
            </a:r>
            <a:r>
              <a:rPr lang="es-CL" sz="3400" dirty="0" smtClean="0">
                <a:latin typeface="Century Gothic" pitchFamily="34" charset="0"/>
                <a:cs typeface="Estrangelo Edessa" pitchFamily="66" charset="0"/>
              </a:rPr>
              <a:t>organización de </a:t>
            </a:r>
            <a:r>
              <a:rPr lang="es-CL" sz="3400" dirty="0">
                <a:latin typeface="Century Gothic" pitchFamily="34" charset="0"/>
                <a:cs typeface="Estrangelo Edessa" pitchFamily="66" charset="0"/>
              </a:rPr>
              <a:t>los seres humano, desde un punto de vista psicológico, social y antropológico</a:t>
            </a:r>
            <a:r>
              <a:rPr lang="es-CL" sz="3400" dirty="0" smtClean="0">
                <a:latin typeface="Century Gothic" pitchFamily="34" charset="0"/>
                <a:cs typeface="Estrangelo Edessa" pitchFamily="66" charset="0"/>
              </a:rPr>
              <a:t>.</a:t>
            </a:r>
          </a:p>
          <a:p>
            <a:pPr>
              <a:buNone/>
            </a:pPr>
            <a:r>
              <a:rPr lang="es-CL" dirty="0">
                <a:latin typeface="Century Gothic" pitchFamily="34" charset="0"/>
                <a:cs typeface="Estrangelo Edessa" pitchFamily="66" charset="0"/>
              </a:rPr>
              <a:t> </a:t>
            </a:r>
          </a:p>
          <a:p>
            <a:pPr algn="ctr">
              <a:buNone/>
            </a:pPr>
            <a:r>
              <a:rPr lang="es-CL" dirty="0">
                <a:latin typeface="Century Gothic" pitchFamily="34" charset="0"/>
                <a:cs typeface="Estrangelo Edessa" pitchFamily="66" charset="0"/>
              </a:rPr>
              <a:t>Para la </a:t>
            </a:r>
            <a:r>
              <a:rPr lang="es-CL" dirty="0" err="1">
                <a:latin typeface="Century Gothic" pitchFamily="34" charset="0"/>
                <a:cs typeface="Estrangelo Edessa" pitchFamily="66" charset="0"/>
              </a:rPr>
              <a:t>psic</a:t>
            </a:r>
            <a:r>
              <a:rPr lang="es-CL" dirty="0">
                <a:latin typeface="Century Gothic" pitchFamily="34" charset="0"/>
                <a:cs typeface="Estrangelo Edessa" pitchFamily="66" charset="0"/>
              </a:rPr>
              <a:t>. Social un grupo, es en efecto, un conjunto de personas pero que reúne además ciertas características, de las que se pueden destacar la </a:t>
            </a:r>
            <a:r>
              <a:rPr lang="es-CL" sz="3200" b="1" dirty="0" err="1">
                <a:latin typeface="Century Gothic" pitchFamily="34" charset="0"/>
                <a:cs typeface="Estrangelo Edessa" pitchFamily="66" charset="0"/>
              </a:rPr>
              <a:t>interaccion</a:t>
            </a:r>
            <a:r>
              <a:rPr lang="es-CL" dirty="0">
                <a:latin typeface="Century Gothic" pitchFamily="34" charset="0"/>
                <a:cs typeface="Estrangelo Edessa" pitchFamily="66" charset="0"/>
              </a:rPr>
              <a:t>,  la </a:t>
            </a:r>
            <a:r>
              <a:rPr lang="es-CL" sz="3200" b="1" dirty="0">
                <a:latin typeface="Century Gothic" pitchFamily="34" charset="0"/>
                <a:cs typeface="Estrangelo Edessa" pitchFamily="66" charset="0"/>
              </a:rPr>
              <a:t>interdependencia</a:t>
            </a:r>
            <a:r>
              <a:rPr lang="es-CL" sz="3200" dirty="0">
                <a:latin typeface="Century Gothic" pitchFamily="34" charset="0"/>
                <a:cs typeface="Estrangelo Edessa" pitchFamily="66" charset="0"/>
              </a:rPr>
              <a:t> </a:t>
            </a:r>
            <a:r>
              <a:rPr lang="es-CL" dirty="0">
                <a:latin typeface="Century Gothic" pitchFamily="34" charset="0"/>
                <a:cs typeface="Estrangelo Edessa" pitchFamily="66" charset="0"/>
              </a:rPr>
              <a:t>y la </a:t>
            </a:r>
            <a:r>
              <a:rPr lang="es-CL" sz="3200" b="1" dirty="0">
                <a:latin typeface="Century Gothic" pitchFamily="34" charset="0"/>
                <a:cs typeface="Estrangelo Edessa" pitchFamily="66" charset="0"/>
              </a:rPr>
              <a:t>identidad</a:t>
            </a:r>
            <a:r>
              <a:rPr lang="es-CL" sz="3200" dirty="0">
                <a:latin typeface="Century Gothic" pitchFamily="34" charset="0"/>
                <a:cs typeface="Estrangelo Edessa" pitchFamily="66" charset="0"/>
              </a:rPr>
              <a:t> </a:t>
            </a:r>
            <a:r>
              <a:rPr lang="es-CL" sz="3200" b="1" dirty="0">
                <a:latin typeface="Century Gothic" pitchFamily="34" charset="0"/>
                <a:cs typeface="Estrangelo Edessa" pitchFamily="66" charset="0"/>
              </a:rPr>
              <a:t>social</a:t>
            </a:r>
            <a:r>
              <a:rPr lang="es-CL" dirty="0">
                <a:latin typeface="Century Gothic" pitchFamily="34" charset="0"/>
                <a:cs typeface="Estrangelo Edessa" pitchFamily="66" charset="0"/>
              </a:rPr>
              <a:t>.</a:t>
            </a:r>
          </a:p>
          <a:p>
            <a:endParaRPr lang="es-CL" sz="2800" dirty="0">
              <a:latin typeface="Estrangelo Edessa" pitchFamily="66" charset="0"/>
              <a:cs typeface="Estrangelo Edessa" pitchFamily="66"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a:blip r:embed="rId2" cstate="print">
            <a:lum bright="23000" contrast="-13000"/>
          </a:blip>
          <a:srcRect/>
          <a:stretch>
            <a:fillRect/>
          </a:stretch>
        </p:blipFill>
        <p:spPr bwMode="auto">
          <a:xfrm>
            <a:off x="0" y="0"/>
            <a:ext cx="9347104" cy="6858000"/>
          </a:xfrm>
          <a:prstGeom prst="rect">
            <a:avLst/>
          </a:prstGeom>
          <a:noFill/>
          <a:ln w="9525">
            <a:noFill/>
            <a:miter lim="800000"/>
            <a:headEnd/>
            <a:tailEnd/>
          </a:ln>
          <a:effectLst>
            <a:softEdge rad="31750"/>
          </a:effectLst>
        </p:spPr>
      </p:pic>
      <p:sp>
        <p:nvSpPr>
          <p:cNvPr id="3" name="2 Marcador de contenido"/>
          <p:cNvSpPr>
            <a:spLocks noGrp="1"/>
          </p:cNvSpPr>
          <p:nvPr>
            <p:ph sz="quarter" idx="1"/>
          </p:nvPr>
        </p:nvSpPr>
        <p:spPr>
          <a:xfrm>
            <a:off x="611560" y="404664"/>
            <a:ext cx="8280920" cy="5904656"/>
          </a:xfrm>
        </p:spPr>
        <p:txBody>
          <a:bodyPr>
            <a:normAutofit/>
          </a:bodyPr>
          <a:lstStyle/>
          <a:p>
            <a:r>
              <a:rPr lang="es-CL" sz="3600" b="1" dirty="0" err="1" smtClean="0"/>
              <a:t>Interaccion</a:t>
            </a:r>
            <a:r>
              <a:rPr lang="es-CL" sz="3600" b="1" dirty="0" smtClean="0"/>
              <a:t>:</a:t>
            </a:r>
          </a:p>
          <a:p>
            <a:pPr>
              <a:buNone/>
            </a:pPr>
            <a:r>
              <a:rPr lang="es-CL" sz="3600" dirty="0" smtClean="0"/>
              <a:t>Acción que se ejerce recíprocamente entre dos o más objetos, agentes, fuerzas, funciones, etc. (RAE)</a:t>
            </a:r>
            <a:endParaRPr lang="es-CL" dirty="0" smtClean="0"/>
          </a:p>
          <a:p>
            <a:r>
              <a:rPr lang="es-CL" sz="3600" b="1" dirty="0" smtClean="0"/>
              <a:t>Interdependencia</a:t>
            </a:r>
            <a:r>
              <a:rPr lang="es-CL" b="1" dirty="0" smtClean="0"/>
              <a:t>:</a:t>
            </a:r>
          </a:p>
          <a:p>
            <a:pPr>
              <a:buNone/>
            </a:pPr>
            <a:r>
              <a:rPr lang="es-CL" sz="3200" dirty="0" smtClean="0"/>
              <a:t>Dependencia correspondida o reciproca (RAE)</a:t>
            </a:r>
            <a:endParaRPr lang="es-CL" dirty="0" smtClean="0"/>
          </a:p>
          <a:p>
            <a:r>
              <a:rPr lang="es-CL" sz="3600" b="1" dirty="0" smtClean="0"/>
              <a:t>Identidad social:</a:t>
            </a:r>
          </a:p>
          <a:p>
            <a:pPr>
              <a:buNone/>
            </a:pPr>
            <a:r>
              <a:rPr lang="es-CL" sz="3600" dirty="0" smtClean="0"/>
              <a:t> </a:t>
            </a:r>
            <a:r>
              <a:rPr lang="es-CL" sz="3200" dirty="0" smtClean="0"/>
              <a:t>es la parte del </a:t>
            </a:r>
            <a:r>
              <a:rPr lang="es-CL" sz="3200" dirty="0" err="1" smtClean="0"/>
              <a:t>autoconcepto</a:t>
            </a:r>
            <a:r>
              <a:rPr lang="es-CL" sz="3200" dirty="0" smtClean="0"/>
              <a:t> que deriva de la pertenencia a grupos sociales.</a:t>
            </a:r>
            <a:endParaRPr lang="es-CL" sz="3200" b="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a:blip r:embed="rId2" cstate="print">
            <a:lum bright="23000" contrast="-13000"/>
          </a:blip>
          <a:srcRect/>
          <a:stretch>
            <a:fillRect/>
          </a:stretch>
        </p:blipFill>
        <p:spPr bwMode="auto">
          <a:xfrm>
            <a:off x="0" y="0"/>
            <a:ext cx="9347104" cy="6858000"/>
          </a:xfrm>
          <a:prstGeom prst="rect">
            <a:avLst/>
          </a:prstGeom>
          <a:noFill/>
          <a:ln w="9525">
            <a:noFill/>
            <a:miter lim="800000"/>
            <a:headEnd/>
            <a:tailEnd/>
          </a:ln>
          <a:effectLst>
            <a:softEdge rad="31750"/>
          </a:effectLst>
        </p:spPr>
      </p:pic>
      <p:sp>
        <p:nvSpPr>
          <p:cNvPr id="2" name="1 Título"/>
          <p:cNvSpPr>
            <a:spLocks noGrp="1"/>
          </p:cNvSpPr>
          <p:nvPr>
            <p:ph type="title"/>
          </p:nvPr>
        </p:nvSpPr>
        <p:spPr/>
        <p:txBody>
          <a:bodyPr/>
          <a:lstStyle/>
          <a:p>
            <a:r>
              <a:rPr lang="es-CL" sz="3600" dirty="0" smtClean="0"/>
              <a:t>características</a:t>
            </a:r>
            <a:r>
              <a:rPr lang="es-CL" dirty="0" smtClean="0"/>
              <a:t>:</a:t>
            </a:r>
            <a:br>
              <a:rPr lang="es-CL" dirty="0" smtClean="0"/>
            </a:br>
            <a:endParaRPr lang="es-CL" dirty="0"/>
          </a:p>
        </p:txBody>
      </p:sp>
      <p:sp>
        <p:nvSpPr>
          <p:cNvPr id="3" name="2 Marcador de contenido"/>
          <p:cNvSpPr>
            <a:spLocks noGrp="1"/>
          </p:cNvSpPr>
          <p:nvPr>
            <p:ph sz="quarter" idx="1"/>
          </p:nvPr>
        </p:nvSpPr>
        <p:spPr>
          <a:xfrm>
            <a:off x="467544" y="1268760"/>
            <a:ext cx="8363272" cy="5349208"/>
          </a:xfrm>
        </p:spPr>
        <p:txBody>
          <a:bodyPr>
            <a:normAutofit fontScale="77500" lnSpcReduction="20000"/>
          </a:bodyPr>
          <a:lstStyle/>
          <a:p>
            <a:pPr algn="r">
              <a:buNone/>
            </a:pPr>
            <a:r>
              <a:rPr lang="es-CL" dirty="0" smtClean="0"/>
              <a:t>	</a:t>
            </a:r>
            <a:r>
              <a:rPr lang="es-CL" sz="3300" dirty="0" smtClean="0"/>
              <a:t>Los autores </a:t>
            </a:r>
            <a:r>
              <a:rPr lang="es-CL" sz="3300" dirty="0" err="1" smtClean="0"/>
              <a:t>Malcom</a:t>
            </a:r>
            <a:r>
              <a:rPr lang="es-CL" sz="3300" dirty="0" smtClean="0"/>
              <a:t> y </a:t>
            </a:r>
            <a:r>
              <a:rPr lang="es-CL" sz="3300" dirty="0" err="1" smtClean="0"/>
              <a:t>Knowles</a:t>
            </a:r>
            <a:r>
              <a:rPr lang="es-CL" sz="3300" dirty="0" smtClean="0"/>
              <a:t> consideran 10 propiedades de los grupos:</a:t>
            </a:r>
          </a:p>
          <a:p>
            <a:pPr lvl="0" algn="r"/>
            <a:r>
              <a:rPr lang="es-CL" sz="3300" dirty="0" smtClean="0"/>
              <a:t>Antecedentes</a:t>
            </a:r>
          </a:p>
          <a:p>
            <a:pPr lvl="0" algn="r"/>
            <a:r>
              <a:rPr lang="es-CL" sz="3300" dirty="0" smtClean="0"/>
              <a:t>Patrón de participación</a:t>
            </a:r>
          </a:p>
          <a:p>
            <a:pPr lvl="0" algn="r"/>
            <a:r>
              <a:rPr lang="es-CL" sz="3300" dirty="0" smtClean="0"/>
              <a:t>Comunicación</a:t>
            </a:r>
          </a:p>
          <a:p>
            <a:pPr lvl="0" algn="r"/>
            <a:r>
              <a:rPr lang="es-CL" sz="3300" dirty="0" err="1" smtClean="0"/>
              <a:t>Cohesion</a:t>
            </a:r>
            <a:endParaRPr lang="es-CL" sz="3300" dirty="0" smtClean="0"/>
          </a:p>
          <a:p>
            <a:pPr lvl="0" algn="r"/>
            <a:r>
              <a:rPr lang="es-CL" sz="3300" dirty="0" smtClean="0"/>
              <a:t>Atmosfera</a:t>
            </a:r>
          </a:p>
          <a:p>
            <a:pPr lvl="0" algn="r"/>
            <a:r>
              <a:rPr lang="es-CL" sz="3300" dirty="0" smtClean="0"/>
              <a:t>Normas</a:t>
            </a:r>
          </a:p>
          <a:p>
            <a:pPr lvl="0" algn="r"/>
            <a:r>
              <a:rPr lang="es-CL" sz="3300" dirty="0" smtClean="0"/>
              <a:t>Patrón </a:t>
            </a:r>
            <a:r>
              <a:rPr lang="es-CL" sz="3300" dirty="0" err="1" smtClean="0"/>
              <a:t>sociometrico</a:t>
            </a:r>
            <a:endParaRPr lang="es-CL" sz="3300" dirty="0" smtClean="0"/>
          </a:p>
          <a:p>
            <a:pPr lvl="0" algn="r"/>
            <a:r>
              <a:rPr lang="es-CL" sz="3300" dirty="0" smtClean="0"/>
              <a:t>Estructura y organización</a:t>
            </a:r>
          </a:p>
          <a:p>
            <a:pPr lvl="0" algn="r"/>
            <a:r>
              <a:rPr lang="es-CL" sz="3300" dirty="0" smtClean="0"/>
              <a:t>Procedimientos</a:t>
            </a:r>
          </a:p>
          <a:p>
            <a:pPr lvl="0" algn="r"/>
            <a:r>
              <a:rPr lang="es-CL" sz="3300" dirty="0" smtClean="0"/>
              <a:t>Metas</a:t>
            </a:r>
          </a:p>
          <a:p>
            <a:pPr lvl="0" algn="r"/>
            <a:r>
              <a:rPr lang="es-CL" sz="3300" dirty="0" smtClean="0"/>
              <a:t>Roles </a:t>
            </a:r>
            <a:endParaRPr lang="es-CL" dirty="0" smtClean="0"/>
          </a:p>
          <a:p>
            <a:endParaRPr lang="es-CL"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a:blip r:embed="rId2" cstate="print">
            <a:lum bright="23000" contrast="-13000"/>
          </a:blip>
          <a:srcRect/>
          <a:stretch>
            <a:fillRect/>
          </a:stretch>
        </p:blipFill>
        <p:spPr bwMode="auto">
          <a:xfrm>
            <a:off x="0" y="0"/>
            <a:ext cx="9347104" cy="6858000"/>
          </a:xfrm>
          <a:prstGeom prst="rect">
            <a:avLst/>
          </a:prstGeom>
          <a:noFill/>
          <a:ln w="9525">
            <a:noFill/>
            <a:miter lim="800000"/>
            <a:headEnd/>
            <a:tailEnd/>
          </a:ln>
          <a:effectLst>
            <a:softEdge rad="31750"/>
          </a:effectLst>
        </p:spPr>
      </p:pic>
      <p:sp>
        <p:nvSpPr>
          <p:cNvPr id="3" name="2 Marcador de contenido"/>
          <p:cNvSpPr>
            <a:spLocks noGrp="1"/>
          </p:cNvSpPr>
          <p:nvPr>
            <p:ph sz="quarter" idx="1"/>
          </p:nvPr>
        </p:nvSpPr>
        <p:spPr>
          <a:xfrm>
            <a:off x="0" y="260648"/>
            <a:ext cx="9324528" cy="6858000"/>
          </a:xfrm>
        </p:spPr>
        <p:txBody>
          <a:bodyPr>
            <a:normAutofit fontScale="70000" lnSpcReduction="20000"/>
          </a:bodyPr>
          <a:lstStyle/>
          <a:p>
            <a:pPr lvl="0" algn="ctr"/>
            <a:r>
              <a:rPr lang="es-CL" b="1" dirty="0" smtClean="0"/>
              <a:t>Antecedentes: </a:t>
            </a:r>
          </a:p>
          <a:p>
            <a:pPr lvl="0" algn="ctr">
              <a:buNone/>
            </a:pPr>
            <a:r>
              <a:rPr lang="es-CL" dirty="0" smtClean="0"/>
              <a:t>Factores que pueden tener o no tener como grupo</a:t>
            </a:r>
          </a:p>
          <a:p>
            <a:pPr lvl="0" algn="ctr"/>
            <a:r>
              <a:rPr lang="es-CL" b="1" dirty="0" smtClean="0"/>
              <a:t>Patrón de participación:</a:t>
            </a:r>
          </a:p>
          <a:p>
            <a:pPr lvl="0" algn="ctr">
              <a:buNone/>
            </a:pPr>
            <a:r>
              <a:rPr lang="es-CL" dirty="0" smtClean="0"/>
              <a:t>Determinada por las relaciones que existen en el grupo y por la </a:t>
            </a:r>
            <a:r>
              <a:rPr lang="es-CL" dirty="0" err="1" smtClean="0"/>
              <a:t>participacion</a:t>
            </a:r>
            <a:endParaRPr lang="es-CL" dirty="0" smtClean="0"/>
          </a:p>
          <a:p>
            <a:pPr lvl="0" algn="ctr"/>
            <a:r>
              <a:rPr lang="es-CL" b="1" dirty="0" smtClean="0"/>
              <a:t>Comunicación:</a:t>
            </a:r>
          </a:p>
          <a:p>
            <a:pPr lvl="0" algn="ctr">
              <a:buNone/>
            </a:pPr>
            <a:r>
              <a:rPr lang="es-CL" dirty="0" smtClean="0"/>
              <a:t>Verbal o no verbal, es importante porque hace posible la </a:t>
            </a:r>
            <a:r>
              <a:rPr lang="es-CL" dirty="0" err="1" smtClean="0"/>
              <a:t>comprension</a:t>
            </a:r>
            <a:r>
              <a:rPr lang="es-CL" dirty="0" smtClean="0"/>
              <a:t> y afectan la </a:t>
            </a:r>
            <a:r>
              <a:rPr lang="es-CL" dirty="0" err="1" smtClean="0"/>
              <a:t>cohesion</a:t>
            </a:r>
            <a:r>
              <a:rPr lang="es-CL" dirty="0" smtClean="0"/>
              <a:t> y la </a:t>
            </a:r>
            <a:r>
              <a:rPr lang="es-CL" dirty="0" err="1" smtClean="0"/>
              <a:t>integracion</a:t>
            </a:r>
            <a:r>
              <a:rPr lang="es-CL" dirty="0" smtClean="0"/>
              <a:t> del grupo</a:t>
            </a:r>
          </a:p>
          <a:p>
            <a:pPr lvl="0" algn="ctr"/>
            <a:r>
              <a:rPr lang="es-CL" b="1" dirty="0" err="1" smtClean="0"/>
              <a:t>Cohesion</a:t>
            </a:r>
            <a:r>
              <a:rPr lang="es-CL" b="1" dirty="0" smtClean="0"/>
              <a:t>:</a:t>
            </a:r>
          </a:p>
          <a:p>
            <a:pPr lvl="0" algn="ctr">
              <a:buNone/>
            </a:pPr>
            <a:r>
              <a:rPr lang="es-CL" dirty="0" smtClean="0"/>
              <a:t>Grado de </a:t>
            </a:r>
            <a:r>
              <a:rPr lang="es-CL" dirty="0" err="1" smtClean="0"/>
              <a:t>atraccion</a:t>
            </a:r>
            <a:r>
              <a:rPr lang="es-CL" dirty="0" smtClean="0"/>
              <a:t> que siente una persona por los </a:t>
            </a:r>
            <a:r>
              <a:rPr lang="es-CL" dirty="0" err="1" smtClean="0"/>
              <a:t>demas</a:t>
            </a:r>
            <a:r>
              <a:rPr lang="es-CL" dirty="0" smtClean="0"/>
              <a:t> integrantes</a:t>
            </a:r>
          </a:p>
          <a:p>
            <a:pPr lvl="0" algn="ctr"/>
            <a:r>
              <a:rPr lang="es-CL" b="1" dirty="0" smtClean="0"/>
              <a:t>Atmosfera:</a:t>
            </a:r>
          </a:p>
          <a:p>
            <a:pPr lvl="0" algn="ctr">
              <a:buNone/>
            </a:pPr>
            <a:r>
              <a:rPr lang="es-CL" dirty="0" smtClean="0"/>
              <a:t>Animo o sentimientos difundidos en el grupo, determina la conducta</a:t>
            </a:r>
          </a:p>
          <a:p>
            <a:pPr lvl="0" algn="ctr"/>
            <a:r>
              <a:rPr lang="es-CL" b="1" dirty="0" smtClean="0"/>
              <a:t>Normas:</a:t>
            </a:r>
          </a:p>
          <a:p>
            <a:pPr lvl="0" algn="ctr">
              <a:buNone/>
            </a:pPr>
            <a:r>
              <a:rPr lang="es-CL" dirty="0" smtClean="0"/>
              <a:t>Reglas que rigen la conducta </a:t>
            </a:r>
          </a:p>
          <a:p>
            <a:pPr lvl="0" algn="ctr"/>
            <a:r>
              <a:rPr lang="es-CL" b="1" dirty="0" smtClean="0"/>
              <a:t>Patrón </a:t>
            </a:r>
            <a:r>
              <a:rPr lang="es-CL" b="1" dirty="0" err="1" smtClean="0"/>
              <a:t>sociometrico</a:t>
            </a:r>
            <a:r>
              <a:rPr lang="es-CL" b="1" dirty="0" smtClean="0"/>
              <a:t>:</a:t>
            </a:r>
          </a:p>
          <a:p>
            <a:pPr lvl="0" algn="ctr">
              <a:buNone/>
            </a:pPr>
            <a:r>
              <a:rPr lang="es-CL" dirty="0" smtClean="0"/>
              <a:t>Grado de amistad que existe en entre los del grupo, afecta la atmosfera y la </a:t>
            </a:r>
            <a:r>
              <a:rPr lang="es-CL" dirty="0" err="1" smtClean="0"/>
              <a:t>comunicacion</a:t>
            </a:r>
            <a:endParaRPr lang="es-CL" dirty="0" smtClean="0"/>
          </a:p>
          <a:p>
            <a:pPr lvl="0" algn="ctr"/>
            <a:r>
              <a:rPr lang="es-CL" b="1" dirty="0" smtClean="0"/>
              <a:t>Estructura y organización</a:t>
            </a:r>
          </a:p>
          <a:p>
            <a:pPr lvl="0" algn="ctr"/>
            <a:r>
              <a:rPr lang="es-CL" b="1" dirty="0" smtClean="0"/>
              <a:t>Procedimientos: </a:t>
            </a:r>
          </a:p>
          <a:p>
            <a:pPr lvl="0" algn="ctr">
              <a:buNone/>
            </a:pPr>
            <a:r>
              <a:rPr lang="es-CL" dirty="0" smtClean="0"/>
              <a:t>Medios para lograr los objetivos</a:t>
            </a:r>
          </a:p>
          <a:p>
            <a:pPr lvl="0" algn="ctr"/>
            <a:r>
              <a:rPr lang="es-CL" b="1" dirty="0" smtClean="0"/>
              <a:t>Metas:</a:t>
            </a:r>
          </a:p>
          <a:p>
            <a:pPr lvl="0" algn="ctr">
              <a:buNone/>
            </a:pPr>
            <a:r>
              <a:rPr lang="es-CL" dirty="0" smtClean="0"/>
              <a:t>El fin de las actividades que se dan en el grupo</a:t>
            </a:r>
          </a:p>
          <a:p>
            <a:pPr algn="ctr"/>
            <a:r>
              <a:rPr lang="es-CL" b="1" dirty="0" smtClean="0"/>
              <a:t>Roles:</a:t>
            </a:r>
          </a:p>
          <a:p>
            <a:pPr algn="ctr">
              <a:buNone/>
            </a:pPr>
            <a:r>
              <a:rPr lang="es-CL" dirty="0" smtClean="0"/>
              <a:t>Estructuras impuestas a la conducta</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p:cNvPicPr>
            <a:picLocks noChangeAspect="1" noChangeArrowheads="1"/>
          </p:cNvPicPr>
          <p:nvPr/>
        </p:nvPicPr>
        <p:blipFill>
          <a:blip r:embed="rId2" cstate="print">
            <a:lum bright="23000" contrast="-13000"/>
          </a:blip>
          <a:srcRect/>
          <a:stretch>
            <a:fillRect/>
          </a:stretch>
        </p:blipFill>
        <p:spPr bwMode="auto">
          <a:xfrm>
            <a:off x="0" y="0"/>
            <a:ext cx="9347104" cy="6858000"/>
          </a:xfrm>
          <a:prstGeom prst="rect">
            <a:avLst/>
          </a:prstGeom>
          <a:noFill/>
          <a:ln w="9525">
            <a:noFill/>
            <a:miter lim="800000"/>
            <a:headEnd/>
            <a:tailEnd/>
          </a:ln>
          <a:effectLst>
            <a:softEdge rad="31750"/>
          </a:effectLst>
        </p:spPr>
      </p:pic>
      <p:sp>
        <p:nvSpPr>
          <p:cNvPr id="2" name="1 Título"/>
          <p:cNvSpPr>
            <a:spLocks noGrp="1"/>
          </p:cNvSpPr>
          <p:nvPr>
            <p:ph type="title"/>
          </p:nvPr>
        </p:nvSpPr>
        <p:spPr>
          <a:xfrm>
            <a:off x="467544" y="274638"/>
            <a:ext cx="7457256" cy="1354162"/>
          </a:xfrm>
        </p:spPr>
        <p:txBody>
          <a:bodyPr>
            <a:normAutofit/>
          </a:bodyPr>
          <a:lstStyle/>
          <a:p>
            <a:r>
              <a:rPr lang="es-CL" sz="4000" dirty="0" smtClean="0"/>
              <a:t>clasificación</a:t>
            </a:r>
            <a:r>
              <a:rPr lang="es-CL" sz="3600" dirty="0" smtClean="0"/>
              <a:t>: </a:t>
            </a:r>
            <a:br>
              <a:rPr lang="es-CL" sz="3600" dirty="0" smtClean="0"/>
            </a:br>
            <a:endParaRPr lang="es-CL" sz="3600" dirty="0"/>
          </a:p>
        </p:txBody>
      </p:sp>
      <p:sp>
        <p:nvSpPr>
          <p:cNvPr id="3" name="2 Marcador de contenido"/>
          <p:cNvSpPr>
            <a:spLocks noGrp="1"/>
          </p:cNvSpPr>
          <p:nvPr>
            <p:ph sz="quarter" idx="1"/>
          </p:nvPr>
        </p:nvSpPr>
        <p:spPr>
          <a:xfrm>
            <a:off x="996752" y="1268760"/>
            <a:ext cx="8147248" cy="5421216"/>
          </a:xfrm>
        </p:spPr>
        <p:txBody>
          <a:bodyPr>
            <a:normAutofit/>
          </a:bodyPr>
          <a:lstStyle/>
          <a:p>
            <a:pPr algn="r">
              <a:buNone/>
            </a:pPr>
            <a:r>
              <a:rPr lang="es-CL" dirty="0" smtClean="0"/>
              <a:t>	</a:t>
            </a:r>
            <a:r>
              <a:rPr lang="es-CL" sz="3000" dirty="0" err="1" smtClean="0"/>
              <a:t>Sprott</a:t>
            </a:r>
            <a:r>
              <a:rPr lang="es-CL" sz="3000" dirty="0" smtClean="0"/>
              <a:t>, </a:t>
            </a:r>
            <a:r>
              <a:rPr lang="es-CL" sz="3000" dirty="0" err="1" smtClean="0"/>
              <a:t>Olmsted</a:t>
            </a:r>
            <a:r>
              <a:rPr lang="es-CL" sz="3000" dirty="0" smtClean="0"/>
              <a:t> y </a:t>
            </a:r>
            <a:r>
              <a:rPr lang="es-CL" sz="3000" dirty="0" err="1" smtClean="0"/>
              <a:t>Lindgren</a:t>
            </a:r>
            <a:r>
              <a:rPr lang="es-CL" sz="3000" dirty="0" smtClean="0"/>
              <a:t> son algunos de los autores que se refieren a este tema y clasifican a los grupos en categorías.</a:t>
            </a:r>
          </a:p>
          <a:p>
            <a:pPr algn="r">
              <a:buNone/>
            </a:pPr>
            <a:r>
              <a:rPr lang="es-CL" sz="3000" dirty="0" smtClean="0"/>
              <a:t>	</a:t>
            </a:r>
            <a:r>
              <a:rPr lang="es-CL" sz="3000" dirty="0" err="1" smtClean="0"/>
              <a:t>Lindgren</a:t>
            </a:r>
            <a:r>
              <a:rPr lang="es-CL" sz="3000" dirty="0" smtClean="0"/>
              <a:t> considera que hay 5 tipos de grupos:</a:t>
            </a:r>
          </a:p>
          <a:p>
            <a:pPr lvl="0" algn="r"/>
            <a:r>
              <a:rPr lang="es-CL" sz="3000" dirty="0" smtClean="0"/>
              <a:t>Primarios y secundarios</a:t>
            </a:r>
          </a:p>
          <a:p>
            <a:pPr lvl="0" algn="r"/>
            <a:r>
              <a:rPr lang="es-CL" sz="3000" dirty="0" smtClean="0"/>
              <a:t>Formales e informales</a:t>
            </a:r>
          </a:p>
          <a:p>
            <a:pPr lvl="0" algn="r"/>
            <a:r>
              <a:rPr lang="es-CL" sz="3000" dirty="0" smtClean="0"/>
              <a:t>Exclusivos e inclusivos</a:t>
            </a:r>
          </a:p>
          <a:p>
            <a:pPr lvl="0" algn="r"/>
            <a:r>
              <a:rPr lang="es-CL" sz="3000" dirty="0" smtClean="0"/>
              <a:t>Propios y ajenos</a:t>
            </a:r>
          </a:p>
          <a:p>
            <a:pPr lvl="0" algn="r"/>
            <a:r>
              <a:rPr lang="es-CL" sz="3000" dirty="0" smtClean="0"/>
              <a:t>Cooperativos y competitivos</a:t>
            </a:r>
          </a:p>
          <a:p>
            <a:endParaRPr lang="es-CL"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a:blip r:embed="rId2" cstate="print">
            <a:lum bright="23000" contrast="-13000"/>
          </a:blip>
          <a:srcRect/>
          <a:stretch>
            <a:fillRect/>
          </a:stretch>
        </p:blipFill>
        <p:spPr bwMode="auto">
          <a:xfrm>
            <a:off x="0" y="0"/>
            <a:ext cx="9347104" cy="6858000"/>
          </a:xfrm>
          <a:prstGeom prst="rect">
            <a:avLst/>
          </a:prstGeom>
          <a:noFill/>
          <a:ln w="9525">
            <a:noFill/>
            <a:miter lim="800000"/>
            <a:headEnd/>
            <a:tailEnd/>
          </a:ln>
          <a:effectLst>
            <a:softEdge rad="31750"/>
          </a:effectLst>
        </p:spPr>
      </p:pic>
      <p:sp>
        <p:nvSpPr>
          <p:cNvPr id="3" name="2 Marcador de contenido"/>
          <p:cNvSpPr>
            <a:spLocks noGrp="1"/>
          </p:cNvSpPr>
          <p:nvPr>
            <p:ph sz="quarter" idx="1"/>
          </p:nvPr>
        </p:nvSpPr>
        <p:spPr>
          <a:xfrm>
            <a:off x="251520" y="188640"/>
            <a:ext cx="8892480" cy="6669360"/>
          </a:xfrm>
        </p:spPr>
        <p:txBody>
          <a:bodyPr>
            <a:normAutofit fontScale="92500" lnSpcReduction="20000"/>
          </a:bodyPr>
          <a:lstStyle/>
          <a:p>
            <a:pPr lvl="0" algn="ctr"/>
            <a:r>
              <a:rPr lang="es-CL" sz="2800" dirty="0" smtClean="0"/>
              <a:t>Primarios y secundarios</a:t>
            </a:r>
          </a:p>
          <a:p>
            <a:pPr lvl="0" algn="ctr">
              <a:buNone/>
            </a:pPr>
            <a:r>
              <a:rPr lang="es-CL" dirty="0" smtClean="0"/>
              <a:t>Ej.- grupos primarios: familia</a:t>
            </a:r>
          </a:p>
          <a:p>
            <a:pPr lvl="0" algn="ctr">
              <a:buNone/>
            </a:pPr>
            <a:r>
              <a:rPr lang="es-CL" dirty="0" smtClean="0"/>
              <a:t>Ej.- grupo secundarios: </a:t>
            </a:r>
            <a:r>
              <a:rPr lang="es-CL" dirty="0" err="1" smtClean="0"/>
              <a:t>tio</a:t>
            </a:r>
            <a:r>
              <a:rPr lang="es-CL" dirty="0" smtClean="0"/>
              <a:t> lejano</a:t>
            </a:r>
            <a:endParaRPr lang="es-CL" dirty="0" smtClean="0"/>
          </a:p>
          <a:p>
            <a:pPr lvl="0" algn="ctr"/>
            <a:r>
              <a:rPr lang="es-CL" sz="2800" dirty="0" smtClean="0"/>
              <a:t>Formales e informales</a:t>
            </a:r>
          </a:p>
          <a:p>
            <a:pPr lvl="0" algn="ctr">
              <a:buNone/>
            </a:pPr>
            <a:endParaRPr lang="es-CL" dirty="0" smtClean="0"/>
          </a:p>
          <a:p>
            <a:pPr lvl="0" algn="ctr"/>
            <a:r>
              <a:rPr lang="es-CL" sz="2800" dirty="0" smtClean="0"/>
              <a:t>Exclusivos e inclusivos</a:t>
            </a:r>
          </a:p>
          <a:p>
            <a:pPr lvl="0" algn="ctr">
              <a:buNone/>
            </a:pPr>
            <a:r>
              <a:rPr lang="es-CL" dirty="0" smtClean="0"/>
              <a:t>Ej.- grupos exclusivos: </a:t>
            </a:r>
            <a:r>
              <a:rPr lang="es-CL" dirty="0" err="1" smtClean="0"/>
              <a:t>asociacion</a:t>
            </a:r>
            <a:r>
              <a:rPr lang="es-CL" dirty="0" smtClean="0"/>
              <a:t> de ingenieros</a:t>
            </a:r>
          </a:p>
          <a:p>
            <a:pPr lvl="0" algn="ctr">
              <a:buNone/>
            </a:pPr>
            <a:r>
              <a:rPr lang="es-CL" dirty="0" smtClean="0"/>
              <a:t>Ej.- grupos inclusivos: partidos </a:t>
            </a:r>
            <a:r>
              <a:rPr lang="es-CL" dirty="0" err="1" smtClean="0"/>
              <a:t>politicos</a:t>
            </a:r>
            <a:endParaRPr lang="es-CL" dirty="0" smtClean="0"/>
          </a:p>
          <a:p>
            <a:pPr lvl="0" algn="ctr">
              <a:buNone/>
            </a:pPr>
            <a:endParaRPr lang="es-CL" dirty="0" smtClean="0"/>
          </a:p>
          <a:p>
            <a:pPr lvl="0" algn="ctr"/>
            <a:r>
              <a:rPr lang="es-CL" sz="2800" dirty="0" smtClean="0"/>
              <a:t>Propios y ajenos</a:t>
            </a:r>
          </a:p>
          <a:p>
            <a:pPr lvl="0" algn="ctr">
              <a:buNone/>
            </a:pPr>
            <a:r>
              <a:rPr lang="es-CL" dirty="0" smtClean="0"/>
              <a:t>Ej.- grupos propios: la barra de un equipo de futbol</a:t>
            </a:r>
          </a:p>
          <a:p>
            <a:pPr lvl="0" algn="ctr">
              <a:buNone/>
            </a:pPr>
            <a:r>
              <a:rPr lang="es-CL" dirty="0" smtClean="0"/>
              <a:t>Ej.- grupos ajenos: el grupo </a:t>
            </a:r>
            <a:r>
              <a:rPr lang="es-CL" dirty="0" err="1" smtClean="0"/>
              <a:t>fanatico</a:t>
            </a:r>
            <a:r>
              <a:rPr lang="es-CL" dirty="0" smtClean="0"/>
              <a:t> que no representa bien a los </a:t>
            </a:r>
            <a:r>
              <a:rPr lang="es-CL" dirty="0" err="1" smtClean="0"/>
              <a:t>demas</a:t>
            </a:r>
            <a:endParaRPr lang="es-CL" dirty="0" smtClean="0"/>
          </a:p>
          <a:p>
            <a:pPr lvl="0" algn="ctr"/>
            <a:endParaRPr lang="es-CL" dirty="0" smtClean="0"/>
          </a:p>
          <a:p>
            <a:pPr lvl="0" algn="ctr"/>
            <a:r>
              <a:rPr lang="es-CL" sz="2800" dirty="0" smtClean="0"/>
              <a:t>Cooperativos y competitivos</a:t>
            </a:r>
          </a:p>
          <a:p>
            <a:pPr lvl="0" algn="ctr">
              <a:buNone/>
            </a:pPr>
            <a:r>
              <a:rPr lang="es-CL" sz="2800" dirty="0" smtClean="0"/>
              <a:t>Ej.- grupos cooperativo: un equipo de arquitectos</a:t>
            </a:r>
          </a:p>
          <a:p>
            <a:pPr lvl="0" algn="ctr">
              <a:buNone/>
            </a:pPr>
            <a:r>
              <a:rPr lang="es-CL" sz="2800" dirty="0" smtClean="0"/>
              <a:t>Ej.- grupos competitivos: un grupo de asaltantes de bancos</a:t>
            </a:r>
          </a:p>
          <a:p>
            <a:endParaRPr lang="es-CL"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a:blip r:embed="rId2" cstate="print">
            <a:lum bright="23000" contrast="-13000"/>
          </a:blip>
          <a:srcRect/>
          <a:stretch>
            <a:fillRect/>
          </a:stretch>
        </p:blipFill>
        <p:spPr bwMode="auto">
          <a:xfrm>
            <a:off x="0" y="0"/>
            <a:ext cx="9347104" cy="6858000"/>
          </a:xfrm>
          <a:prstGeom prst="rect">
            <a:avLst/>
          </a:prstGeom>
          <a:noFill/>
          <a:ln w="9525">
            <a:noFill/>
            <a:miter lim="800000"/>
            <a:headEnd/>
            <a:tailEnd/>
          </a:ln>
          <a:effectLst>
            <a:softEdge rad="31750"/>
          </a:effectLst>
        </p:spPr>
      </p:pic>
      <p:sp>
        <p:nvSpPr>
          <p:cNvPr id="2" name="1 Título"/>
          <p:cNvSpPr>
            <a:spLocks noGrp="1"/>
          </p:cNvSpPr>
          <p:nvPr>
            <p:ph type="title"/>
          </p:nvPr>
        </p:nvSpPr>
        <p:spPr>
          <a:xfrm>
            <a:off x="467544" y="0"/>
            <a:ext cx="7467600" cy="1143000"/>
          </a:xfrm>
        </p:spPr>
        <p:txBody>
          <a:bodyPr/>
          <a:lstStyle/>
          <a:p>
            <a:r>
              <a:rPr lang="es-CL" dirty="0" smtClean="0"/>
              <a:t>Jacob </a:t>
            </a:r>
            <a:r>
              <a:rPr lang="es-CL" dirty="0" err="1" smtClean="0"/>
              <a:t>levi</a:t>
            </a:r>
            <a:r>
              <a:rPr lang="es-CL" dirty="0" smtClean="0"/>
              <a:t> moreno</a:t>
            </a:r>
            <a:endParaRPr lang="es-CL" dirty="0"/>
          </a:p>
        </p:txBody>
      </p:sp>
      <p:sp>
        <p:nvSpPr>
          <p:cNvPr id="3" name="2 Marcador de contenido"/>
          <p:cNvSpPr>
            <a:spLocks noGrp="1"/>
          </p:cNvSpPr>
          <p:nvPr>
            <p:ph sz="quarter" idx="1"/>
          </p:nvPr>
        </p:nvSpPr>
        <p:spPr>
          <a:xfrm>
            <a:off x="457200" y="1196752"/>
            <a:ext cx="7467600" cy="5277200"/>
          </a:xfrm>
        </p:spPr>
        <p:txBody>
          <a:bodyPr>
            <a:normAutofit fontScale="85000" lnSpcReduction="10000"/>
          </a:bodyPr>
          <a:lstStyle/>
          <a:p>
            <a:pPr>
              <a:buNone/>
            </a:pPr>
            <a:r>
              <a:rPr lang="es-CL" dirty="0" smtClean="0"/>
              <a:t>Psiquiatra (1889-1974)</a:t>
            </a:r>
          </a:p>
          <a:p>
            <a:pPr>
              <a:buNone/>
            </a:pPr>
            <a:endParaRPr lang="es-CL" dirty="0" smtClean="0"/>
          </a:p>
          <a:p>
            <a:pPr>
              <a:buNone/>
            </a:pPr>
            <a:endParaRPr lang="es-CL" dirty="0" smtClean="0"/>
          </a:p>
          <a:p>
            <a:r>
              <a:rPr lang="es-CL" dirty="0" smtClean="0"/>
              <a:t>Propuso una teoría en la cual defiende que no se puede concebir al ser humano sin contar con su relación con el otro</a:t>
            </a:r>
            <a:br>
              <a:rPr lang="es-CL" dirty="0" smtClean="0"/>
            </a:br>
            <a:r>
              <a:rPr lang="es-CL" dirty="0" smtClean="0"/>
              <a:t>Creó y desarrolló El Psicodrama (primer modelo que incluye grupo y   acción en psicoterapia),   acuñó el término Psicoterapia de Grupo (1931), utilizándolo por primera vez en el Congreso de la Asociación Americana de Psiquiatría de 1932. </a:t>
            </a:r>
          </a:p>
          <a:p>
            <a:pPr>
              <a:buNone/>
            </a:pPr>
            <a:endParaRPr lang="es-CL" dirty="0" smtClean="0"/>
          </a:p>
          <a:p>
            <a:pPr algn="ctr">
              <a:buNone/>
            </a:pPr>
            <a:r>
              <a:rPr lang="es-CL" dirty="0" smtClean="0"/>
              <a:t/>
            </a:r>
            <a:br>
              <a:rPr lang="es-CL" dirty="0" smtClean="0"/>
            </a:br>
            <a:r>
              <a:rPr lang="es-CL" dirty="0" smtClean="0"/>
              <a:t>"El psicodrama pone al paciente sobre un escenario, donde puede resolver sus problemas con la ayuda de unos pocos actores terapéuticos. Es tanto un método de diagnóstico como de tratamiento."   (Moreno, 1946, p.177). </a:t>
            </a:r>
            <a:endParaRPr lang="es-CL"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a:blip r:embed="rId2" cstate="print">
            <a:lum bright="23000" contrast="-13000"/>
          </a:blip>
          <a:srcRect/>
          <a:stretch>
            <a:fillRect/>
          </a:stretch>
        </p:blipFill>
        <p:spPr bwMode="auto">
          <a:xfrm>
            <a:off x="0" y="0"/>
            <a:ext cx="9347104" cy="6858000"/>
          </a:xfrm>
          <a:prstGeom prst="rect">
            <a:avLst/>
          </a:prstGeom>
          <a:noFill/>
          <a:ln w="9525">
            <a:noFill/>
            <a:miter lim="800000"/>
            <a:headEnd/>
            <a:tailEnd/>
          </a:ln>
          <a:effectLst>
            <a:softEdge rad="31750"/>
          </a:effectLst>
        </p:spPr>
      </p:pic>
      <p:sp>
        <p:nvSpPr>
          <p:cNvPr id="2" name="1 Título"/>
          <p:cNvSpPr>
            <a:spLocks noGrp="1"/>
          </p:cNvSpPr>
          <p:nvPr>
            <p:ph type="title"/>
          </p:nvPr>
        </p:nvSpPr>
        <p:spPr/>
        <p:txBody>
          <a:bodyPr>
            <a:normAutofit fontScale="90000"/>
          </a:bodyPr>
          <a:lstStyle/>
          <a:p>
            <a:r>
              <a:rPr lang="es-CL" dirty="0" smtClean="0"/>
              <a:t>Beneficios de la participación en grupo:</a:t>
            </a:r>
            <a:br>
              <a:rPr lang="es-CL" dirty="0" smtClean="0"/>
            </a:br>
            <a:endParaRPr lang="es-CL" dirty="0"/>
          </a:p>
        </p:txBody>
      </p:sp>
      <p:sp>
        <p:nvSpPr>
          <p:cNvPr id="3" name="2 Marcador de contenido"/>
          <p:cNvSpPr>
            <a:spLocks noGrp="1"/>
          </p:cNvSpPr>
          <p:nvPr>
            <p:ph sz="quarter" idx="1"/>
          </p:nvPr>
        </p:nvSpPr>
        <p:spPr/>
        <p:txBody>
          <a:bodyPr>
            <a:normAutofit fontScale="77500" lnSpcReduction="20000"/>
          </a:bodyPr>
          <a:lstStyle/>
          <a:p>
            <a:pPr algn="ctr">
              <a:buNone/>
            </a:pPr>
            <a:r>
              <a:rPr lang="es-CL" sz="3600" dirty="0" smtClean="0"/>
              <a:t>Satisface nuestras necesidades personales fundamentales (dar y recibir cariño, protección, diversión, </a:t>
            </a:r>
            <a:r>
              <a:rPr lang="es-CL" sz="3600" dirty="0" err="1" smtClean="0"/>
              <a:t>etc</a:t>
            </a:r>
            <a:r>
              <a:rPr lang="es-CL" sz="3600" dirty="0" smtClean="0"/>
              <a:t>) y nos ofrecen también la oportunidad de alcanzar, a través de ellos, otras metas que nos ayudaran a desarrollarnos más como personas e incluso a mejorar nuestro entorno social (comunidad y la sociedad de la que formamos parte: nuestra ciudad, nuestra región, etc.)</a:t>
            </a:r>
          </a:p>
          <a:p>
            <a:pPr>
              <a:buNone/>
            </a:pPr>
            <a:endParaRPr lang="es-CL" dirty="0" smtClean="0"/>
          </a:p>
          <a:p>
            <a:pPr>
              <a:buNone/>
            </a:pPr>
            <a:r>
              <a:rPr lang="es-CL" dirty="0" smtClean="0"/>
              <a:t>	Hay ejemplos que nos ayudan a dar cuenta de estos beneficios como: </a:t>
            </a:r>
          </a:p>
          <a:p>
            <a:pPr>
              <a:buNone/>
            </a:pPr>
            <a:r>
              <a:rPr lang="es-CL" dirty="0" smtClean="0"/>
              <a:t>Los grupos de autoayuda.</a:t>
            </a:r>
          </a:p>
          <a:p>
            <a:endParaRPr lang="es-CL"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irador">
  <a:themeElements>
    <a:clrScheme name="Mirador">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Mirador">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Mirador">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483</TotalTime>
  <Words>416</Words>
  <Application>Microsoft Office PowerPoint</Application>
  <PresentationFormat>Presentación en pantalla (4:3)</PresentationFormat>
  <Paragraphs>97</Paragraphs>
  <Slides>12</Slides>
  <Notes>0</Notes>
  <HiddenSlides>0</HiddenSlides>
  <MMClips>0</MMClips>
  <ScaleCrop>false</ScaleCrop>
  <HeadingPairs>
    <vt:vector size="4" baseType="variant">
      <vt:variant>
        <vt:lpstr>Tema</vt:lpstr>
      </vt:variant>
      <vt:variant>
        <vt:i4>1</vt:i4>
      </vt:variant>
      <vt:variant>
        <vt:lpstr>Títulos de diapositiva</vt:lpstr>
      </vt:variant>
      <vt:variant>
        <vt:i4>12</vt:i4>
      </vt:variant>
    </vt:vector>
  </HeadingPairs>
  <TitlesOfParts>
    <vt:vector size="13" baseType="lpstr">
      <vt:lpstr>Mirador</vt:lpstr>
      <vt:lpstr>Grupos Humanos</vt:lpstr>
      <vt:lpstr>Grupo</vt:lpstr>
      <vt:lpstr>Diapositiva 3</vt:lpstr>
      <vt:lpstr>características: </vt:lpstr>
      <vt:lpstr>Diapositiva 5</vt:lpstr>
      <vt:lpstr>clasificación:  </vt:lpstr>
      <vt:lpstr>Diapositiva 7</vt:lpstr>
      <vt:lpstr>Jacob levi moreno</vt:lpstr>
      <vt:lpstr>Beneficios de la participación en grupo: </vt:lpstr>
      <vt:lpstr>Diapositiva 10</vt:lpstr>
      <vt:lpstr>Conclusion </vt:lpstr>
      <vt:lpstr>Referencias: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Grupos Humanos</dc:title>
  <dc:creator>coteian</dc:creator>
  <cp:lastModifiedBy>Universidad de Viña del Mar</cp:lastModifiedBy>
  <cp:revision>18</cp:revision>
  <dcterms:created xsi:type="dcterms:W3CDTF">2012-10-14T23:37:06Z</dcterms:created>
  <dcterms:modified xsi:type="dcterms:W3CDTF">2012-10-16T11:22:08Z</dcterms:modified>
</cp:coreProperties>
</file>